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95"/>
  </p:notesMasterIdLst>
  <p:sldIdLst>
    <p:sldId id="256" r:id="rId2"/>
    <p:sldId id="257" r:id="rId3"/>
    <p:sldId id="258" r:id="rId4"/>
    <p:sldId id="259" r:id="rId5"/>
    <p:sldId id="260" r:id="rId6"/>
    <p:sldId id="261" r:id="rId7"/>
    <p:sldId id="263" r:id="rId8"/>
    <p:sldId id="262" r:id="rId9"/>
    <p:sldId id="264" r:id="rId10"/>
    <p:sldId id="291" r:id="rId11"/>
    <p:sldId id="292" r:id="rId12"/>
    <p:sldId id="439" r:id="rId13"/>
    <p:sldId id="440" r:id="rId14"/>
    <p:sldId id="293" r:id="rId15"/>
    <p:sldId id="265" r:id="rId16"/>
    <p:sldId id="267" r:id="rId17"/>
    <p:sldId id="266" r:id="rId18"/>
    <p:sldId id="268" r:id="rId19"/>
    <p:sldId id="269" r:id="rId20"/>
    <p:sldId id="274" r:id="rId21"/>
    <p:sldId id="270" r:id="rId22"/>
    <p:sldId id="275" r:id="rId23"/>
    <p:sldId id="272" r:id="rId24"/>
    <p:sldId id="273" r:id="rId25"/>
    <p:sldId id="276" r:id="rId26"/>
    <p:sldId id="277" r:id="rId27"/>
    <p:sldId id="278" r:id="rId28"/>
    <p:sldId id="279" r:id="rId29"/>
    <p:sldId id="280" r:id="rId30"/>
    <p:sldId id="284" r:id="rId31"/>
    <p:sldId id="281" r:id="rId32"/>
    <p:sldId id="282" r:id="rId33"/>
    <p:sldId id="442" r:id="rId34"/>
    <p:sldId id="283" r:id="rId35"/>
    <p:sldId id="443" r:id="rId36"/>
    <p:sldId id="285" r:id="rId37"/>
    <p:sldId id="444" r:id="rId38"/>
    <p:sldId id="445" r:id="rId39"/>
    <p:sldId id="286" r:id="rId40"/>
    <p:sldId id="287" r:id="rId41"/>
    <p:sldId id="288" r:id="rId42"/>
    <p:sldId id="289" r:id="rId43"/>
    <p:sldId id="290" r:id="rId44"/>
    <p:sldId id="294" r:id="rId45"/>
    <p:sldId id="446"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427" r:id="rId66"/>
    <p:sldId id="314" r:id="rId67"/>
    <p:sldId id="315" r:id="rId68"/>
    <p:sldId id="447" r:id="rId69"/>
    <p:sldId id="316" r:id="rId70"/>
    <p:sldId id="448" r:id="rId71"/>
    <p:sldId id="317" r:id="rId72"/>
    <p:sldId id="428" r:id="rId73"/>
    <p:sldId id="429" r:id="rId74"/>
    <p:sldId id="449" r:id="rId75"/>
    <p:sldId id="451" r:id="rId76"/>
    <p:sldId id="452" r:id="rId77"/>
    <p:sldId id="431" r:id="rId78"/>
    <p:sldId id="453" r:id="rId79"/>
    <p:sldId id="432" r:id="rId80"/>
    <p:sldId id="433" r:id="rId81"/>
    <p:sldId id="454" r:id="rId82"/>
    <p:sldId id="434" r:id="rId83"/>
    <p:sldId id="318" r:id="rId84"/>
    <p:sldId id="319" r:id="rId85"/>
    <p:sldId id="320" r:id="rId86"/>
    <p:sldId id="321" r:id="rId87"/>
    <p:sldId id="322" r:id="rId88"/>
    <p:sldId id="323" r:id="rId89"/>
    <p:sldId id="324" r:id="rId90"/>
    <p:sldId id="325" r:id="rId91"/>
    <p:sldId id="326" r:id="rId92"/>
    <p:sldId id="435" r:id="rId93"/>
    <p:sldId id="327" r:id="rId94"/>
    <p:sldId id="328" r:id="rId95"/>
    <p:sldId id="329" r:id="rId96"/>
    <p:sldId id="330" r:id="rId97"/>
    <p:sldId id="331" r:id="rId98"/>
    <p:sldId id="332" r:id="rId99"/>
    <p:sldId id="333" r:id="rId100"/>
    <p:sldId id="334" r:id="rId101"/>
    <p:sldId id="335" r:id="rId102"/>
    <p:sldId id="336" r:id="rId103"/>
    <p:sldId id="437"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55" r:id="rId123"/>
    <p:sldId id="356"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89" r:id="rId156"/>
    <p:sldId id="388" r:id="rId157"/>
    <p:sldId id="390" r:id="rId158"/>
    <p:sldId id="391" r:id="rId159"/>
    <p:sldId id="392"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7" r:id="rId174"/>
    <p:sldId id="406" r:id="rId175"/>
    <p:sldId id="408" r:id="rId176"/>
    <p:sldId id="409" r:id="rId177"/>
    <p:sldId id="410" r:id="rId178"/>
    <p:sldId id="411" r:id="rId179"/>
    <p:sldId id="412" r:id="rId180"/>
    <p:sldId id="413" r:id="rId181"/>
    <p:sldId id="414" r:id="rId182"/>
    <p:sldId id="415" r:id="rId183"/>
    <p:sldId id="416" r:id="rId184"/>
    <p:sldId id="417" r:id="rId185"/>
    <p:sldId id="418" r:id="rId186"/>
    <p:sldId id="419" r:id="rId187"/>
    <p:sldId id="420" r:id="rId188"/>
    <p:sldId id="421" r:id="rId189"/>
    <p:sldId id="422" r:id="rId190"/>
    <p:sldId id="423" r:id="rId191"/>
    <p:sldId id="425" r:id="rId192"/>
    <p:sldId id="426" r:id="rId193"/>
    <p:sldId id="438"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80544"/>
  </p:normalViewPr>
  <p:slideViewPr>
    <p:cSldViewPr snapToGrid="0" snapToObjects="1">
      <p:cViewPr varScale="1">
        <p:scale>
          <a:sx n="78" d="100"/>
          <a:sy n="78"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4/15/23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rule: P(a AND b) is P(A | B) * P(B)</a:t>
            </a:r>
          </a:p>
          <a:p>
            <a:r>
              <a:rPr lang="en-US" dirty="0"/>
              <a:t>Here we are dealing with distribution tables, but the distribution table of toothache , Catch, and Cavity is the same as the distribution table of Toothache and Catch given Cavity, times the distribution table of Cavity.</a:t>
            </a:r>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4082094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12587876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123</a:t>
            </a:fld>
            <a:endParaRPr lang="en-US"/>
          </a:p>
        </p:txBody>
      </p:sp>
    </p:spTree>
    <p:extLst>
      <p:ext uri="{BB962C8B-B14F-4D97-AF65-F5344CB8AC3E}">
        <p14:creationId xmlns:p14="http://schemas.microsoft.com/office/powerpoint/2010/main" val="4051807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124</a:t>
            </a:fld>
            <a:endParaRPr lang="en-US"/>
          </a:p>
        </p:txBody>
      </p:sp>
    </p:spTree>
    <p:extLst>
      <p:ext uri="{BB962C8B-B14F-4D97-AF65-F5344CB8AC3E}">
        <p14:creationId xmlns:p14="http://schemas.microsoft.com/office/powerpoint/2010/main" val="40136511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125</a:t>
            </a:fld>
            <a:endParaRPr lang="en-US"/>
          </a:p>
        </p:txBody>
      </p:sp>
    </p:spTree>
    <p:extLst>
      <p:ext uri="{BB962C8B-B14F-4D97-AF65-F5344CB8AC3E}">
        <p14:creationId xmlns:p14="http://schemas.microsoft.com/office/powerpoint/2010/main" val="28630182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126</a:t>
            </a:fld>
            <a:endParaRPr lang="en-US"/>
          </a:p>
        </p:txBody>
      </p:sp>
    </p:spTree>
    <p:extLst>
      <p:ext uri="{BB962C8B-B14F-4D97-AF65-F5344CB8AC3E}">
        <p14:creationId xmlns:p14="http://schemas.microsoft.com/office/powerpoint/2010/main" val="37939676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127</a:t>
            </a:fld>
            <a:endParaRPr lang="en-US"/>
          </a:p>
        </p:txBody>
      </p:sp>
    </p:spTree>
    <p:extLst>
      <p:ext uri="{BB962C8B-B14F-4D97-AF65-F5344CB8AC3E}">
        <p14:creationId xmlns:p14="http://schemas.microsoft.com/office/powerpoint/2010/main" val="24232020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128</a:t>
            </a:fld>
            <a:endParaRPr lang="en-US"/>
          </a:p>
        </p:txBody>
      </p:sp>
    </p:spTree>
    <p:extLst>
      <p:ext uri="{BB962C8B-B14F-4D97-AF65-F5344CB8AC3E}">
        <p14:creationId xmlns:p14="http://schemas.microsoft.com/office/powerpoint/2010/main" val="25850914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129</a:t>
            </a:fld>
            <a:endParaRPr lang="en-US"/>
          </a:p>
        </p:txBody>
      </p:sp>
    </p:spTree>
    <p:extLst>
      <p:ext uri="{BB962C8B-B14F-4D97-AF65-F5344CB8AC3E}">
        <p14:creationId xmlns:p14="http://schemas.microsoft.com/office/powerpoint/2010/main" val="10489084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130</a:t>
            </a:fld>
            <a:endParaRPr lang="en-US"/>
          </a:p>
        </p:txBody>
      </p:sp>
    </p:spTree>
    <p:extLst>
      <p:ext uri="{BB962C8B-B14F-4D97-AF65-F5344CB8AC3E}">
        <p14:creationId xmlns:p14="http://schemas.microsoft.com/office/powerpoint/2010/main" val="5779680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131</a:t>
            </a:fld>
            <a:endParaRPr lang="en-US"/>
          </a:p>
        </p:txBody>
      </p:sp>
    </p:spTree>
    <p:extLst>
      <p:ext uri="{BB962C8B-B14F-4D97-AF65-F5344CB8AC3E}">
        <p14:creationId xmlns:p14="http://schemas.microsoft.com/office/powerpoint/2010/main" val="9519322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132</a:t>
            </a:fld>
            <a:endParaRPr lang="en-US"/>
          </a:p>
        </p:txBody>
      </p:sp>
    </p:spTree>
    <p:extLst>
      <p:ext uri="{BB962C8B-B14F-4D97-AF65-F5344CB8AC3E}">
        <p14:creationId xmlns:p14="http://schemas.microsoft.com/office/powerpoint/2010/main" val="2841362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10490066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133</a:t>
            </a:fld>
            <a:endParaRPr lang="en-US"/>
          </a:p>
        </p:txBody>
      </p:sp>
    </p:spTree>
    <p:extLst>
      <p:ext uri="{BB962C8B-B14F-4D97-AF65-F5344CB8AC3E}">
        <p14:creationId xmlns:p14="http://schemas.microsoft.com/office/powerpoint/2010/main" val="12562872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134</a:t>
            </a:fld>
            <a:endParaRPr lang="en-US"/>
          </a:p>
        </p:txBody>
      </p:sp>
    </p:spTree>
    <p:extLst>
      <p:ext uri="{BB962C8B-B14F-4D97-AF65-F5344CB8AC3E}">
        <p14:creationId xmlns:p14="http://schemas.microsoft.com/office/powerpoint/2010/main" val="27048077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135</a:t>
            </a:fld>
            <a:endParaRPr lang="en-US"/>
          </a:p>
        </p:txBody>
      </p:sp>
    </p:spTree>
    <p:extLst>
      <p:ext uri="{BB962C8B-B14F-4D97-AF65-F5344CB8AC3E}">
        <p14:creationId xmlns:p14="http://schemas.microsoft.com/office/powerpoint/2010/main" val="14813201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136</a:t>
            </a:fld>
            <a:endParaRPr lang="en-US"/>
          </a:p>
        </p:txBody>
      </p:sp>
    </p:spTree>
    <p:extLst>
      <p:ext uri="{BB962C8B-B14F-4D97-AF65-F5344CB8AC3E}">
        <p14:creationId xmlns:p14="http://schemas.microsoft.com/office/powerpoint/2010/main" val="29256862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137</a:t>
            </a:fld>
            <a:endParaRPr lang="en-US"/>
          </a:p>
        </p:txBody>
      </p:sp>
    </p:spTree>
    <p:extLst>
      <p:ext uri="{BB962C8B-B14F-4D97-AF65-F5344CB8AC3E}">
        <p14:creationId xmlns:p14="http://schemas.microsoft.com/office/powerpoint/2010/main" val="516566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138</a:t>
            </a:fld>
            <a:endParaRPr lang="en-US"/>
          </a:p>
        </p:txBody>
      </p:sp>
    </p:spTree>
    <p:extLst>
      <p:ext uri="{BB962C8B-B14F-4D97-AF65-F5344CB8AC3E}">
        <p14:creationId xmlns:p14="http://schemas.microsoft.com/office/powerpoint/2010/main" val="551585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139</a:t>
            </a:fld>
            <a:endParaRPr lang="en-US"/>
          </a:p>
        </p:txBody>
      </p:sp>
    </p:spTree>
    <p:extLst>
      <p:ext uri="{BB962C8B-B14F-4D97-AF65-F5344CB8AC3E}">
        <p14:creationId xmlns:p14="http://schemas.microsoft.com/office/powerpoint/2010/main" val="23046271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140</a:t>
            </a:fld>
            <a:endParaRPr lang="en-US"/>
          </a:p>
        </p:txBody>
      </p:sp>
    </p:spTree>
    <p:extLst>
      <p:ext uri="{BB962C8B-B14F-4D97-AF65-F5344CB8AC3E}">
        <p14:creationId xmlns:p14="http://schemas.microsoft.com/office/powerpoint/2010/main" val="673424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141</a:t>
            </a:fld>
            <a:endParaRPr lang="en-US"/>
          </a:p>
        </p:txBody>
      </p:sp>
    </p:spTree>
    <p:extLst>
      <p:ext uri="{BB962C8B-B14F-4D97-AF65-F5344CB8AC3E}">
        <p14:creationId xmlns:p14="http://schemas.microsoft.com/office/powerpoint/2010/main" val="1627862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142</a:t>
            </a:fld>
            <a:endParaRPr lang="en-US"/>
          </a:p>
        </p:txBody>
      </p:sp>
    </p:spTree>
    <p:extLst>
      <p:ext uri="{BB962C8B-B14F-4D97-AF65-F5344CB8AC3E}">
        <p14:creationId xmlns:p14="http://schemas.microsoft.com/office/powerpoint/2010/main" val="3356620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99928932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143</a:t>
            </a:fld>
            <a:endParaRPr lang="en-US"/>
          </a:p>
        </p:txBody>
      </p:sp>
    </p:spTree>
    <p:extLst>
      <p:ext uri="{BB962C8B-B14F-4D97-AF65-F5344CB8AC3E}">
        <p14:creationId xmlns:p14="http://schemas.microsoft.com/office/powerpoint/2010/main" val="37197747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144</a:t>
            </a:fld>
            <a:endParaRPr lang="en-US"/>
          </a:p>
        </p:txBody>
      </p:sp>
    </p:spTree>
    <p:extLst>
      <p:ext uri="{BB962C8B-B14F-4D97-AF65-F5344CB8AC3E}">
        <p14:creationId xmlns:p14="http://schemas.microsoft.com/office/powerpoint/2010/main" val="38679390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145</a:t>
            </a:fld>
            <a:endParaRPr lang="en-US"/>
          </a:p>
        </p:txBody>
      </p:sp>
    </p:spTree>
    <p:extLst>
      <p:ext uri="{BB962C8B-B14F-4D97-AF65-F5344CB8AC3E}">
        <p14:creationId xmlns:p14="http://schemas.microsoft.com/office/powerpoint/2010/main" val="415279705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146</a:t>
            </a:fld>
            <a:endParaRPr lang="en-US"/>
          </a:p>
        </p:txBody>
      </p:sp>
    </p:spTree>
    <p:extLst>
      <p:ext uri="{BB962C8B-B14F-4D97-AF65-F5344CB8AC3E}">
        <p14:creationId xmlns:p14="http://schemas.microsoft.com/office/powerpoint/2010/main" val="3741442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147</a:t>
            </a:fld>
            <a:endParaRPr lang="en-US"/>
          </a:p>
        </p:txBody>
      </p:sp>
    </p:spTree>
    <p:extLst>
      <p:ext uri="{BB962C8B-B14F-4D97-AF65-F5344CB8AC3E}">
        <p14:creationId xmlns:p14="http://schemas.microsoft.com/office/powerpoint/2010/main" val="36381456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148</a:t>
            </a:fld>
            <a:endParaRPr lang="en-US"/>
          </a:p>
        </p:txBody>
      </p:sp>
    </p:spTree>
    <p:extLst>
      <p:ext uri="{BB962C8B-B14F-4D97-AF65-F5344CB8AC3E}">
        <p14:creationId xmlns:p14="http://schemas.microsoft.com/office/powerpoint/2010/main" val="33133282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149</a:t>
            </a:fld>
            <a:endParaRPr lang="en-US"/>
          </a:p>
        </p:txBody>
      </p:sp>
    </p:spTree>
    <p:extLst>
      <p:ext uri="{BB962C8B-B14F-4D97-AF65-F5344CB8AC3E}">
        <p14:creationId xmlns:p14="http://schemas.microsoft.com/office/powerpoint/2010/main" val="11730677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150</a:t>
            </a:fld>
            <a:endParaRPr lang="en-US"/>
          </a:p>
        </p:txBody>
      </p:sp>
    </p:spTree>
    <p:extLst>
      <p:ext uri="{BB962C8B-B14F-4D97-AF65-F5344CB8AC3E}">
        <p14:creationId xmlns:p14="http://schemas.microsoft.com/office/powerpoint/2010/main" val="31218040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151</a:t>
            </a:fld>
            <a:endParaRPr lang="en-US"/>
          </a:p>
        </p:txBody>
      </p:sp>
    </p:spTree>
    <p:extLst>
      <p:ext uri="{BB962C8B-B14F-4D97-AF65-F5344CB8AC3E}">
        <p14:creationId xmlns:p14="http://schemas.microsoft.com/office/powerpoint/2010/main" val="5818783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152</a:t>
            </a:fld>
            <a:endParaRPr lang="en-US"/>
          </a:p>
        </p:txBody>
      </p:sp>
    </p:spTree>
    <p:extLst>
      <p:ext uri="{BB962C8B-B14F-4D97-AF65-F5344CB8AC3E}">
        <p14:creationId xmlns:p14="http://schemas.microsoft.com/office/powerpoint/2010/main" val="73928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pay attention to here: it doesn’t matter what the value of Burglary is – the probability of an </a:t>
            </a:r>
            <a:r>
              <a:rPr lang="en-US" dirty="0" err="1"/>
              <a:t>Earthqake</a:t>
            </a:r>
            <a:r>
              <a:rPr lang="en-US" dirty="0"/>
              <a:t> happening is the same. This implies that it doesn’t matter what the value of burglary is, earthquake is unaffected. </a:t>
            </a:r>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39520297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153</a:t>
            </a:fld>
            <a:endParaRPr lang="en-US"/>
          </a:p>
        </p:txBody>
      </p:sp>
    </p:spTree>
    <p:extLst>
      <p:ext uri="{BB962C8B-B14F-4D97-AF65-F5344CB8AC3E}">
        <p14:creationId xmlns:p14="http://schemas.microsoft.com/office/powerpoint/2010/main" val="25262473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154</a:t>
            </a:fld>
            <a:endParaRPr lang="en-US"/>
          </a:p>
        </p:txBody>
      </p:sp>
    </p:spTree>
    <p:extLst>
      <p:ext uri="{BB962C8B-B14F-4D97-AF65-F5344CB8AC3E}">
        <p14:creationId xmlns:p14="http://schemas.microsoft.com/office/powerpoint/2010/main" val="35755332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155</a:t>
            </a:fld>
            <a:endParaRPr lang="en-US"/>
          </a:p>
        </p:txBody>
      </p:sp>
    </p:spTree>
    <p:extLst>
      <p:ext uri="{BB962C8B-B14F-4D97-AF65-F5344CB8AC3E}">
        <p14:creationId xmlns:p14="http://schemas.microsoft.com/office/powerpoint/2010/main" val="666206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156</a:t>
            </a:fld>
            <a:endParaRPr lang="en-US"/>
          </a:p>
        </p:txBody>
      </p:sp>
    </p:spTree>
    <p:extLst>
      <p:ext uri="{BB962C8B-B14F-4D97-AF65-F5344CB8AC3E}">
        <p14:creationId xmlns:p14="http://schemas.microsoft.com/office/powerpoint/2010/main" val="18149570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157</a:t>
            </a:fld>
            <a:endParaRPr lang="en-US"/>
          </a:p>
        </p:txBody>
      </p:sp>
    </p:spTree>
    <p:extLst>
      <p:ext uri="{BB962C8B-B14F-4D97-AF65-F5344CB8AC3E}">
        <p14:creationId xmlns:p14="http://schemas.microsoft.com/office/powerpoint/2010/main" val="4208543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158</a:t>
            </a:fld>
            <a:endParaRPr lang="en-US"/>
          </a:p>
        </p:txBody>
      </p:sp>
    </p:spTree>
    <p:extLst>
      <p:ext uri="{BB962C8B-B14F-4D97-AF65-F5344CB8AC3E}">
        <p14:creationId xmlns:p14="http://schemas.microsoft.com/office/powerpoint/2010/main" val="14450753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159</a:t>
            </a:fld>
            <a:endParaRPr lang="en-US"/>
          </a:p>
        </p:txBody>
      </p:sp>
    </p:spTree>
    <p:extLst>
      <p:ext uri="{BB962C8B-B14F-4D97-AF65-F5344CB8AC3E}">
        <p14:creationId xmlns:p14="http://schemas.microsoft.com/office/powerpoint/2010/main" val="15701944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160</a:t>
            </a:fld>
            <a:endParaRPr lang="en-US"/>
          </a:p>
        </p:txBody>
      </p:sp>
    </p:spTree>
    <p:extLst>
      <p:ext uri="{BB962C8B-B14F-4D97-AF65-F5344CB8AC3E}">
        <p14:creationId xmlns:p14="http://schemas.microsoft.com/office/powerpoint/2010/main" val="2592402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161</a:t>
            </a:fld>
            <a:endParaRPr lang="en-US"/>
          </a:p>
        </p:txBody>
      </p:sp>
    </p:spTree>
    <p:extLst>
      <p:ext uri="{BB962C8B-B14F-4D97-AF65-F5344CB8AC3E}">
        <p14:creationId xmlns:p14="http://schemas.microsoft.com/office/powerpoint/2010/main" val="18697430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162</a:t>
            </a:fld>
            <a:endParaRPr lang="en-US"/>
          </a:p>
        </p:txBody>
      </p:sp>
    </p:spTree>
    <p:extLst>
      <p:ext uri="{BB962C8B-B14F-4D97-AF65-F5344CB8AC3E}">
        <p14:creationId xmlns:p14="http://schemas.microsoft.com/office/powerpoint/2010/main" val="191293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pay attention to here: it doesn’t matter what the value of Burglary is – the probability of an </a:t>
            </a:r>
            <a:r>
              <a:rPr lang="en-US" dirty="0" err="1"/>
              <a:t>Earthqake</a:t>
            </a:r>
            <a:r>
              <a:rPr lang="en-US" dirty="0"/>
              <a:t> happening is the same. This implies that it doesn’t matter what the value of burglary is, earthquake is unaffected. </a:t>
            </a:r>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7830748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163</a:t>
            </a:fld>
            <a:endParaRPr lang="en-US"/>
          </a:p>
        </p:txBody>
      </p:sp>
    </p:spTree>
    <p:extLst>
      <p:ext uri="{BB962C8B-B14F-4D97-AF65-F5344CB8AC3E}">
        <p14:creationId xmlns:p14="http://schemas.microsoft.com/office/powerpoint/2010/main" val="1370107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164</a:t>
            </a:fld>
            <a:endParaRPr lang="en-US"/>
          </a:p>
        </p:txBody>
      </p:sp>
    </p:spTree>
    <p:extLst>
      <p:ext uri="{BB962C8B-B14F-4D97-AF65-F5344CB8AC3E}">
        <p14:creationId xmlns:p14="http://schemas.microsoft.com/office/powerpoint/2010/main" val="57528205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165</a:t>
            </a:fld>
            <a:endParaRPr lang="en-US"/>
          </a:p>
        </p:txBody>
      </p:sp>
    </p:spTree>
    <p:extLst>
      <p:ext uri="{BB962C8B-B14F-4D97-AF65-F5344CB8AC3E}">
        <p14:creationId xmlns:p14="http://schemas.microsoft.com/office/powerpoint/2010/main" val="13831265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166</a:t>
            </a:fld>
            <a:endParaRPr lang="en-US"/>
          </a:p>
        </p:txBody>
      </p:sp>
    </p:spTree>
    <p:extLst>
      <p:ext uri="{BB962C8B-B14F-4D97-AF65-F5344CB8AC3E}">
        <p14:creationId xmlns:p14="http://schemas.microsoft.com/office/powerpoint/2010/main" val="367286287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167</a:t>
            </a:fld>
            <a:endParaRPr lang="en-US"/>
          </a:p>
        </p:txBody>
      </p:sp>
    </p:spTree>
    <p:extLst>
      <p:ext uri="{BB962C8B-B14F-4D97-AF65-F5344CB8AC3E}">
        <p14:creationId xmlns:p14="http://schemas.microsoft.com/office/powerpoint/2010/main" val="31021327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168</a:t>
            </a:fld>
            <a:endParaRPr lang="en-US"/>
          </a:p>
        </p:txBody>
      </p:sp>
    </p:spTree>
    <p:extLst>
      <p:ext uri="{BB962C8B-B14F-4D97-AF65-F5344CB8AC3E}">
        <p14:creationId xmlns:p14="http://schemas.microsoft.com/office/powerpoint/2010/main" val="19116640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169</a:t>
            </a:fld>
            <a:endParaRPr lang="en-US"/>
          </a:p>
        </p:txBody>
      </p:sp>
    </p:spTree>
    <p:extLst>
      <p:ext uri="{BB962C8B-B14F-4D97-AF65-F5344CB8AC3E}">
        <p14:creationId xmlns:p14="http://schemas.microsoft.com/office/powerpoint/2010/main" val="9457104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170</a:t>
            </a:fld>
            <a:endParaRPr lang="en-US"/>
          </a:p>
        </p:txBody>
      </p:sp>
    </p:spTree>
    <p:extLst>
      <p:ext uri="{BB962C8B-B14F-4D97-AF65-F5344CB8AC3E}">
        <p14:creationId xmlns:p14="http://schemas.microsoft.com/office/powerpoint/2010/main" val="37808692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171</a:t>
            </a:fld>
            <a:endParaRPr lang="en-US"/>
          </a:p>
        </p:txBody>
      </p:sp>
    </p:spTree>
    <p:extLst>
      <p:ext uri="{BB962C8B-B14F-4D97-AF65-F5344CB8AC3E}">
        <p14:creationId xmlns:p14="http://schemas.microsoft.com/office/powerpoint/2010/main" val="12823566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172</a:t>
            </a:fld>
            <a:endParaRPr lang="en-US"/>
          </a:p>
        </p:txBody>
      </p:sp>
    </p:spTree>
    <p:extLst>
      <p:ext uri="{BB962C8B-B14F-4D97-AF65-F5344CB8AC3E}">
        <p14:creationId xmlns:p14="http://schemas.microsoft.com/office/powerpoint/2010/main" val="3564696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pay attention to here: it doesn’t matter what the value of Burglary is – the probability of an </a:t>
            </a:r>
            <a:r>
              <a:rPr lang="en-US" dirty="0" err="1"/>
              <a:t>Earthqake</a:t>
            </a:r>
            <a:r>
              <a:rPr lang="en-US" dirty="0"/>
              <a:t> happening is the same. This implies that it doesn’t matter what the value of burglary is, earthquake is unaffected. </a:t>
            </a:r>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390976557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173</a:t>
            </a:fld>
            <a:endParaRPr lang="en-US"/>
          </a:p>
        </p:txBody>
      </p:sp>
    </p:spTree>
    <p:extLst>
      <p:ext uri="{BB962C8B-B14F-4D97-AF65-F5344CB8AC3E}">
        <p14:creationId xmlns:p14="http://schemas.microsoft.com/office/powerpoint/2010/main" val="23623872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174</a:t>
            </a:fld>
            <a:endParaRPr lang="en-US"/>
          </a:p>
        </p:txBody>
      </p:sp>
    </p:spTree>
    <p:extLst>
      <p:ext uri="{BB962C8B-B14F-4D97-AF65-F5344CB8AC3E}">
        <p14:creationId xmlns:p14="http://schemas.microsoft.com/office/powerpoint/2010/main" val="19001884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175</a:t>
            </a:fld>
            <a:endParaRPr lang="en-US"/>
          </a:p>
        </p:txBody>
      </p:sp>
    </p:spTree>
    <p:extLst>
      <p:ext uri="{BB962C8B-B14F-4D97-AF65-F5344CB8AC3E}">
        <p14:creationId xmlns:p14="http://schemas.microsoft.com/office/powerpoint/2010/main" val="7520261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176</a:t>
            </a:fld>
            <a:endParaRPr lang="en-US"/>
          </a:p>
        </p:txBody>
      </p:sp>
    </p:spTree>
    <p:extLst>
      <p:ext uri="{BB962C8B-B14F-4D97-AF65-F5344CB8AC3E}">
        <p14:creationId xmlns:p14="http://schemas.microsoft.com/office/powerpoint/2010/main" val="41625362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177</a:t>
            </a:fld>
            <a:endParaRPr lang="en-US"/>
          </a:p>
        </p:txBody>
      </p:sp>
    </p:spTree>
    <p:extLst>
      <p:ext uri="{BB962C8B-B14F-4D97-AF65-F5344CB8AC3E}">
        <p14:creationId xmlns:p14="http://schemas.microsoft.com/office/powerpoint/2010/main" val="373469952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178</a:t>
            </a:fld>
            <a:endParaRPr lang="en-US"/>
          </a:p>
        </p:txBody>
      </p:sp>
    </p:spTree>
    <p:extLst>
      <p:ext uri="{BB962C8B-B14F-4D97-AF65-F5344CB8AC3E}">
        <p14:creationId xmlns:p14="http://schemas.microsoft.com/office/powerpoint/2010/main" val="392933921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179</a:t>
            </a:fld>
            <a:endParaRPr lang="en-US"/>
          </a:p>
        </p:txBody>
      </p:sp>
    </p:spTree>
    <p:extLst>
      <p:ext uri="{BB962C8B-B14F-4D97-AF65-F5344CB8AC3E}">
        <p14:creationId xmlns:p14="http://schemas.microsoft.com/office/powerpoint/2010/main" val="23950453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180</a:t>
            </a:fld>
            <a:endParaRPr lang="en-US"/>
          </a:p>
        </p:txBody>
      </p:sp>
    </p:spTree>
    <p:extLst>
      <p:ext uri="{BB962C8B-B14F-4D97-AF65-F5344CB8AC3E}">
        <p14:creationId xmlns:p14="http://schemas.microsoft.com/office/powerpoint/2010/main" val="13478340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181</a:t>
            </a:fld>
            <a:endParaRPr lang="en-US"/>
          </a:p>
        </p:txBody>
      </p:sp>
    </p:spTree>
    <p:extLst>
      <p:ext uri="{BB962C8B-B14F-4D97-AF65-F5344CB8AC3E}">
        <p14:creationId xmlns:p14="http://schemas.microsoft.com/office/powerpoint/2010/main" val="162506139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182</a:t>
            </a:fld>
            <a:endParaRPr lang="en-US"/>
          </a:p>
        </p:txBody>
      </p:sp>
    </p:spTree>
    <p:extLst>
      <p:ext uri="{BB962C8B-B14F-4D97-AF65-F5344CB8AC3E}">
        <p14:creationId xmlns:p14="http://schemas.microsoft.com/office/powerpoint/2010/main" val="330220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83852623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183</a:t>
            </a:fld>
            <a:endParaRPr lang="en-US"/>
          </a:p>
        </p:txBody>
      </p:sp>
    </p:spTree>
    <p:extLst>
      <p:ext uri="{BB962C8B-B14F-4D97-AF65-F5344CB8AC3E}">
        <p14:creationId xmlns:p14="http://schemas.microsoft.com/office/powerpoint/2010/main" val="176485021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184</a:t>
            </a:fld>
            <a:endParaRPr lang="en-US"/>
          </a:p>
        </p:txBody>
      </p:sp>
    </p:spTree>
    <p:extLst>
      <p:ext uri="{BB962C8B-B14F-4D97-AF65-F5344CB8AC3E}">
        <p14:creationId xmlns:p14="http://schemas.microsoft.com/office/powerpoint/2010/main" val="198706702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185</a:t>
            </a:fld>
            <a:endParaRPr lang="en-US"/>
          </a:p>
        </p:txBody>
      </p:sp>
    </p:spTree>
    <p:extLst>
      <p:ext uri="{BB962C8B-B14F-4D97-AF65-F5344CB8AC3E}">
        <p14:creationId xmlns:p14="http://schemas.microsoft.com/office/powerpoint/2010/main" val="6163582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186</a:t>
            </a:fld>
            <a:endParaRPr lang="en-US"/>
          </a:p>
        </p:txBody>
      </p:sp>
    </p:spTree>
    <p:extLst>
      <p:ext uri="{BB962C8B-B14F-4D97-AF65-F5344CB8AC3E}">
        <p14:creationId xmlns:p14="http://schemas.microsoft.com/office/powerpoint/2010/main" val="22124767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187</a:t>
            </a:fld>
            <a:endParaRPr lang="en-US"/>
          </a:p>
        </p:txBody>
      </p:sp>
    </p:spTree>
    <p:extLst>
      <p:ext uri="{BB962C8B-B14F-4D97-AF65-F5344CB8AC3E}">
        <p14:creationId xmlns:p14="http://schemas.microsoft.com/office/powerpoint/2010/main" val="19138241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188</a:t>
            </a:fld>
            <a:endParaRPr lang="en-US"/>
          </a:p>
        </p:txBody>
      </p:sp>
    </p:spTree>
    <p:extLst>
      <p:ext uri="{BB962C8B-B14F-4D97-AF65-F5344CB8AC3E}">
        <p14:creationId xmlns:p14="http://schemas.microsoft.com/office/powerpoint/2010/main" val="22767426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189</a:t>
            </a:fld>
            <a:endParaRPr lang="en-US"/>
          </a:p>
        </p:txBody>
      </p:sp>
    </p:spTree>
    <p:extLst>
      <p:ext uri="{BB962C8B-B14F-4D97-AF65-F5344CB8AC3E}">
        <p14:creationId xmlns:p14="http://schemas.microsoft.com/office/powerpoint/2010/main" val="261844719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190</a:t>
            </a:fld>
            <a:endParaRPr lang="en-US"/>
          </a:p>
        </p:txBody>
      </p:sp>
    </p:spTree>
    <p:extLst>
      <p:ext uri="{BB962C8B-B14F-4D97-AF65-F5344CB8AC3E}">
        <p14:creationId xmlns:p14="http://schemas.microsoft.com/office/powerpoint/2010/main" val="31129130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191</a:t>
            </a:fld>
            <a:endParaRPr lang="en-US"/>
          </a:p>
        </p:txBody>
      </p:sp>
    </p:spTree>
    <p:extLst>
      <p:ext uri="{BB962C8B-B14F-4D97-AF65-F5344CB8AC3E}">
        <p14:creationId xmlns:p14="http://schemas.microsoft.com/office/powerpoint/2010/main" val="134420448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192</a:t>
            </a:fld>
            <a:endParaRPr lang="en-US"/>
          </a:p>
        </p:txBody>
      </p:sp>
    </p:spTree>
    <p:extLst>
      <p:ext uri="{BB962C8B-B14F-4D97-AF65-F5344CB8AC3E}">
        <p14:creationId xmlns:p14="http://schemas.microsoft.com/office/powerpoint/2010/main" val="3944536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44193611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193</a:t>
            </a:fld>
            <a:endParaRPr lang="en-US"/>
          </a:p>
        </p:txBody>
      </p:sp>
    </p:spTree>
    <p:extLst>
      <p:ext uri="{BB962C8B-B14F-4D97-AF65-F5344CB8AC3E}">
        <p14:creationId xmlns:p14="http://schemas.microsoft.com/office/powerpoint/2010/main" val="74196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1926133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25491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Don’t worry *too* much about that process we just went over. Again, the important take away is that we didn’t “lose” anything by converting the full joint distribution into a Bayes Net.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1245262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3624588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756779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4133356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800236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3620939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1" dirty="0">
                    <a:latin typeface="Helvetica" pitchFamily="2" charset="0"/>
                  </a:rPr>
                  <a:t>P(cavity </a:t>
                </a:r>
                <a:r>
                  <a:rPr lang="en-US" sz="1200" dirty="0">
                    <a:latin typeface="Helvetica" pitchFamily="2" charset="0"/>
                  </a:rPr>
                  <a:t>|</a:t>
                </a:r>
                <a:r>
                  <a:rPr lang="en-US" sz="1200" i="1" dirty="0">
                    <a:latin typeface="Helvetica" pitchFamily="2" charset="0"/>
                  </a:rPr>
                  <a:t> toothache </a:t>
                </a:r>
                <a14:m>
                  <m:oMath xmlns:m="http://schemas.openxmlformats.org/officeDocument/2006/math">
                    <m:r>
                      <a:rPr lang="en-US" sz="1200" i="1">
                        <a:latin typeface="Cambria Math" panose="02040503050406030204" pitchFamily="18" charset="0"/>
                      </a:rPr>
                      <m:t>∧</m:t>
                    </m:r>
                  </m:oMath>
                </a14:m>
                <a:r>
                  <a:rPr lang="en-US" sz="1200" i="1" dirty="0">
                    <a:latin typeface="Helvetica" pitchFamily="2" charset="0"/>
                  </a:rPr>
                  <a:t> catch)  +  P(cavity </a:t>
                </a:r>
                <a:r>
                  <a:rPr lang="en-US" sz="1200" dirty="0">
                    <a:latin typeface="Helvetica" pitchFamily="2" charset="0"/>
                  </a:rPr>
                  <a:t>|</a:t>
                </a:r>
                <a:r>
                  <a:rPr lang="en-US" sz="1200" i="1" dirty="0">
                    <a:latin typeface="Helvetica" pitchFamily="2" charset="0"/>
                  </a:rPr>
                  <a:t> toothache </a:t>
                </a:r>
                <a14:m>
                  <m:oMath xmlns:m="http://schemas.openxmlformats.org/officeDocument/2006/math">
                    <m:r>
                      <a:rPr lang="en-US" sz="1200" i="1">
                        <a:latin typeface="Cambria Math" panose="02040503050406030204" pitchFamily="18" charset="0"/>
                      </a:rPr>
                      <m:t>∧</m:t>
                    </m:r>
                  </m:oMath>
                </a14:m>
                <a:r>
                  <a:rPr lang="en-US" sz="1200" i="1" dirty="0">
                    <a:latin typeface="Helvetica" pitchFamily="2" charset="0"/>
                  </a:rPr>
                  <a:t> ¬catch) + </a:t>
                </a:r>
              </a:p>
              <a:p>
                <a:pPr marL="0" indent="0">
                  <a:buNone/>
                </a:pPr>
                <a:r>
                  <a:rPr lang="en-US" sz="1200" i="1" dirty="0">
                    <a:latin typeface="Helvetica" pitchFamily="2" charset="0"/>
                  </a:rPr>
                  <a:t>   P(cavity </a:t>
                </a:r>
                <a:r>
                  <a:rPr lang="en-US" sz="1200" dirty="0">
                    <a:latin typeface="Helvetica" pitchFamily="2" charset="0"/>
                  </a:rPr>
                  <a:t>|</a:t>
                </a:r>
                <a:r>
                  <a:rPr lang="en-US" sz="1200" i="1" dirty="0">
                    <a:latin typeface="Helvetica" pitchFamily="2" charset="0"/>
                  </a:rPr>
                  <a:t> ¬toothache </a:t>
                </a:r>
                <a14:m>
                  <m:oMath xmlns:m="http://schemas.openxmlformats.org/officeDocument/2006/math">
                    <m:r>
                      <a:rPr lang="en-US" sz="1200" i="1">
                        <a:latin typeface="Cambria Math" panose="02040503050406030204" pitchFamily="18" charset="0"/>
                      </a:rPr>
                      <m:t>∧</m:t>
                    </m:r>
                  </m:oMath>
                </a14:m>
                <a:r>
                  <a:rPr lang="en-US" sz="1200" i="1" dirty="0">
                    <a:latin typeface="Helvetica" pitchFamily="2" charset="0"/>
                  </a:rPr>
                  <a:t>  catch) + P(cavity </a:t>
                </a:r>
                <a:r>
                  <a:rPr lang="en-US" sz="1200" dirty="0">
                    <a:latin typeface="Helvetica" pitchFamily="2" charset="0"/>
                  </a:rPr>
                  <a:t>|</a:t>
                </a:r>
                <a:r>
                  <a:rPr lang="en-US" sz="1200" i="1" dirty="0">
                    <a:latin typeface="Helvetica" pitchFamily="2" charset="0"/>
                  </a:rPr>
                  <a:t> ¬toothache </a:t>
                </a:r>
                <a14:m>
                  <m:oMath xmlns:m="http://schemas.openxmlformats.org/officeDocument/2006/math">
                    <m:r>
                      <a:rPr lang="en-US" sz="1200" i="1">
                        <a:latin typeface="Cambria Math" panose="02040503050406030204" pitchFamily="18" charset="0"/>
                      </a:rPr>
                      <m:t>∧</m:t>
                    </m:r>
                  </m:oMath>
                </a14:m>
                <a:r>
                  <a:rPr lang="en-US" sz="1200" i="1" dirty="0">
                    <a:latin typeface="Helvetica" pitchFamily="2" charset="0"/>
                  </a:rPr>
                  <a:t> ¬catch)</a:t>
                </a:r>
              </a:p>
              <a:p>
                <a:pPr marL="0" indent="0">
                  <a:buNone/>
                </a:pPr>
                <a:endParaRPr lang="en-US" sz="1200" i="1" dirty="0">
                  <a:latin typeface="Helvetica" pitchFamily="2" charset="0"/>
                </a:endParaRPr>
              </a:p>
              <a:p>
                <a:pPr marL="0" indent="0">
                  <a:buNone/>
                </a:pPr>
                <a:r>
                  <a:rPr lang="en-US" sz="1200" i="1" dirty="0">
                    <a:latin typeface="Helvetica" pitchFamily="2" charset="0"/>
                  </a:rPr>
                  <a:t>Not so sure about the above.</a:t>
                </a:r>
              </a:p>
            </p:txBody>
          </p:sp>
        </mc:Choice>
        <mc:Fallback xmlns="">
          <p:sp>
            <p:nvSpPr>
              <p:cNvPr id="3" name="Notes Placeholder 2"/>
              <p:cNvSpPr>
                <a:spLocks noGrp="1"/>
              </p:cNvSpPr>
              <p:nvPr>
                <p:ph type="body" idx="1"/>
              </p:nvPr>
            </p:nvSpPr>
            <p:spPr/>
            <p:txBody>
              <a:bodyPr/>
              <a:lstStyle/>
              <a:p>
                <a:r>
                  <a:rPr lang="en-US" sz="1200" i="1" dirty="0">
                    <a:latin typeface="Helvetica" pitchFamily="2" charset="0"/>
                  </a:rPr>
                  <a:t>P(cavity </a:t>
                </a:r>
                <a:r>
                  <a:rPr lang="en-US" sz="1200" dirty="0">
                    <a:latin typeface="Helvetica" pitchFamily="2" charset="0"/>
                  </a:rPr>
                  <a:t>|</a:t>
                </a:r>
                <a:r>
                  <a:rPr lang="en-US" sz="1200" i="1" dirty="0">
                    <a:latin typeface="Helvetica" pitchFamily="2" charset="0"/>
                  </a:rPr>
                  <a:t> toothache </a:t>
                </a:r>
                <a:r>
                  <a:rPr lang="en-US" sz="1200" i="0">
                    <a:latin typeface="Cambria Math" panose="02040503050406030204" pitchFamily="18" charset="0"/>
                  </a:rPr>
                  <a:t>∧</a:t>
                </a:r>
                <a:r>
                  <a:rPr lang="en-US" sz="1200" i="1" dirty="0">
                    <a:latin typeface="Helvetica" pitchFamily="2" charset="0"/>
                  </a:rPr>
                  <a:t> catch)  +  P(cavity </a:t>
                </a:r>
                <a:r>
                  <a:rPr lang="en-US" sz="1200" dirty="0">
                    <a:latin typeface="Helvetica" pitchFamily="2" charset="0"/>
                  </a:rPr>
                  <a:t>|</a:t>
                </a:r>
                <a:r>
                  <a:rPr lang="en-US" sz="1200" i="1" dirty="0">
                    <a:latin typeface="Helvetica" pitchFamily="2" charset="0"/>
                  </a:rPr>
                  <a:t> toothache </a:t>
                </a:r>
                <a:r>
                  <a:rPr lang="en-US" sz="1200" i="0">
                    <a:latin typeface="Cambria Math" panose="02040503050406030204" pitchFamily="18" charset="0"/>
                  </a:rPr>
                  <a:t>∧</a:t>
                </a:r>
                <a:r>
                  <a:rPr lang="en-US" sz="1200" i="1" dirty="0">
                    <a:latin typeface="Helvetica" pitchFamily="2" charset="0"/>
                  </a:rPr>
                  <a:t> ¬catch) + </a:t>
                </a:r>
              </a:p>
              <a:p>
                <a:pPr marL="0" indent="0">
                  <a:buNone/>
                </a:pPr>
                <a:r>
                  <a:rPr lang="en-US" sz="1200" i="1" dirty="0">
                    <a:latin typeface="Helvetica" pitchFamily="2" charset="0"/>
                  </a:rPr>
                  <a:t>   P(cavity </a:t>
                </a:r>
                <a:r>
                  <a:rPr lang="en-US" sz="1200" dirty="0">
                    <a:latin typeface="Helvetica" pitchFamily="2" charset="0"/>
                  </a:rPr>
                  <a:t>|</a:t>
                </a:r>
                <a:r>
                  <a:rPr lang="en-US" sz="1200" i="1" dirty="0">
                    <a:latin typeface="Helvetica" pitchFamily="2" charset="0"/>
                  </a:rPr>
                  <a:t> ¬toothache </a:t>
                </a:r>
                <a:r>
                  <a:rPr lang="en-US" sz="1200" i="0">
                    <a:latin typeface="Cambria Math" panose="02040503050406030204" pitchFamily="18" charset="0"/>
                  </a:rPr>
                  <a:t>∧</a:t>
                </a:r>
                <a:r>
                  <a:rPr lang="en-US" sz="1200" i="1" dirty="0">
                    <a:latin typeface="Helvetica" pitchFamily="2" charset="0"/>
                  </a:rPr>
                  <a:t>  catch) + P(cavity </a:t>
                </a:r>
                <a:r>
                  <a:rPr lang="en-US" sz="1200" dirty="0">
                    <a:latin typeface="Helvetica" pitchFamily="2" charset="0"/>
                  </a:rPr>
                  <a:t>|</a:t>
                </a:r>
                <a:r>
                  <a:rPr lang="en-US" sz="1200" i="1" dirty="0">
                    <a:latin typeface="Helvetica" pitchFamily="2" charset="0"/>
                  </a:rPr>
                  <a:t> ¬toothache </a:t>
                </a:r>
                <a:r>
                  <a:rPr lang="en-US" sz="1200" i="0">
                    <a:latin typeface="Cambria Math" panose="02040503050406030204" pitchFamily="18" charset="0"/>
                  </a:rPr>
                  <a:t>∧</a:t>
                </a:r>
                <a:r>
                  <a:rPr lang="en-US" sz="1200" i="1" dirty="0">
                    <a:latin typeface="Helvetica" pitchFamily="2" charset="0"/>
                  </a:rPr>
                  <a:t> ¬catch)</a:t>
                </a:r>
              </a:p>
              <a:p>
                <a:pPr marL="0" indent="0">
                  <a:buNone/>
                </a:pPr>
                <a:endParaRPr lang="en-US" sz="1200" i="1" dirty="0">
                  <a:latin typeface="Helvetica" pitchFamily="2" charset="0"/>
                </a:endParaRPr>
              </a:p>
              <a:p>
                <a:pPr marL="0" indent="0">
                  <a:buNone/>
                </a:pPr>
                <a:r>
                  <a:rPr lang="en-US" sz="1200" i="1" dirty="0">
                    <a:latin typeface="Helvetica" pitchFamily="2" charset="0"/>
                  </a:rPr>
                  <a:t>Not so sure about the above.</a:t>
                </a:r>
              </a:p>
            </p:txBody>
          </p:sp>
        </mc:Fallback>
      </mc:AlternateContent>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333978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equation for summing out!</a:t>
            </a:r>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1820754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equation for summing out!</a:t>
            </a:r>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762202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equation for summing out!</a:t>
            </a:r>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3173926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equation for summing out!</a:t>
            </a:r>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381110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Don’t worry *too* much about that process we just went over. Again, the important take away is that we didn’t “lose” anything by converting the full joint distribution into a Bayes Net.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2161079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equation for summing out!</a:t>
            </a:r>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1066939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equation for summing out!</a:t>
            </a:r>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366353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3075537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1962455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266354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819911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3398925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3648361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cruelly referred to as “Idiot Bayes” by the true “Bayes Purists” out there, so quotes the book!</a:t>
            </a:r>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3622858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1686596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Don’t worry *too* much about that process we just went over. Again, the important take away is that we didn’t “lose” anything by converting the full joint distribution into a Bayes Net.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3220013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2889299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424476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1991335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4202501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1583149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3110592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4276384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1020288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71</a:t>
            </a:fld>
            <a:endParaRPr lang="en-US"/>
          </a:p>
        </p:txBody>
      </p:sp>
    </p:spTree>
    <p:extLst>
      <p:ext uri="{BB962C8B-B14F-4D97-AF65-F5344CB8AC3E}">
        <p14:creationId xmlns:p14="http://schemas.microsoft.com/office/powerpoint/2010/main" val="3061072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27603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3729319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4023440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2767893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3901635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4246086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2218419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3480634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2714974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1089938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619693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1995691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3868521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4273021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35194823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2646824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1656411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2422497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imagine that you can normalize this so that it all adds up to 1.</a:t>
            </a:r>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9418968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1626100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ALL THAT..</a:t>
            </a:r>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33211922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in general: the more samples you take, the more accurate your estimate will be!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4987861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in general: the more samples you take, the more accurate your estimate will be!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421795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35977912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in general: the more samples you take, the more accurate your estimate will be!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1281536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11279618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2243062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we’ve said, to keep these values from being ambiguous, we’ll come up with more specific value names for these guys.</a:t>
            </a:r>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19420311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a:t>
            </a:r>
            <a:r>
              <a:rPr lang="en-US" dirty="0" err="1"/>
              <a:t>gonna</a:t>
            </a:r>
            <a:r>
              <a:rPr lang="en-US" dirty="0"/>
              <a:t> reduce it down even further.</a:t>
            </a:r>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2085891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a:t>
            </a:r>
            <a:r>
              <a:rPr lang="en-US" dirty="0" err="1"/>
              <a:t>gonna</a:t>
            </a:r>
            <a:r>
              <a:rPr lang="en-US" dirty="0"/>
              <a:t> reduce it down even further.</a:t>
            </a:r>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19408050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Topological order just means from the ‘top’ of the graph down to the bottom. The parent nodes first, then the  children nodes.</a:t>
            </a:r>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10910567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Topological order just means from the ‘top’ of the graph down to the bottom. The parent nodes first, then the  children nodes.</a:t>
            </a:r>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2934317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Topological order just means from the ‘top’ of the graph down to the bottom. The parent nodes first, then the  children nodes.</a:t>
            </a:r>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3770981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84312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1972909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1382694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3710918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32609989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18399548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16813419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31801969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901553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36098909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16159604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1213383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3120942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113</a:t>
            </a:fld>
            <a:endParaRPr lang="en-US"/>
          </a:p>
        </p:txBody>
      </p:sp>
    </p:spTree>
    <p:extLst>
      <p:ext uri="{BB962C8B-B14F-4D97-AF65-F5344CB8AC3E}">
        <p14:creationId xmlns:p14="http://schemas.microsoft.com/office/powerpoint/2010/main" val="35435020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Helvetica" pitchFamily="2" charset="0"/>
              </a:rPr>
              <a:t>Another (maybe more natural?) way to think of it. Roll a 10 sided die. If it lands on 1, it’s </a:t>
            </a:r>
            <a:r>
              <a:rPr lang="en-US" i="1" dirty="0">
                <a:solidFill>
                  <a:srgbClr val="FF0000"/>
                </a:solidFill>
                <a:latin typeface="Helvetica" pitchFamily="2" charset="0"/>
              </a:rPr>
              <a:t>s</a:t>
            </a:r>
            <a:r>
              <a:rPr lang="en-US" dirty="0">
                <a:solidFill>
                  <a:srgbClr val="FF0000"/>
                </a:solidFill>
                <a:latin typeface="Helvetica" pitchFamily="2" charset="0"/>
              </a:rPr>
              <a:t>, if it lands on 2-10, it’s </a:t>
            </a:r>
            <a:r>
              <a:rPr lang="en-US" i="1" dirty="0">
                <a:solidFill>
                  <a:srgbClr val="FF0000"/>
                </a:solidFill>
                <a:latin typeface="Helvetica" pitchFamily="2" charset="0"/>
              </a:rPr>
              <a:t>¬s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114</a:t>
            </a:fld>
            <a:endParaRPr lang="en-US"/>
          </a:p>
        </p:txBody>
      </p:sp>
    </p:spTree>
    <p:extLst>
      <p:ext uri="{BB962C8B-B14F-4D97-AF65-F5344CB8AC3E}">
        <p14:creationId xmlns:p14="http://schemas.microsoft.com/office/powerpoint/2010/main" val="23148341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115</a:t>
            </a:fld>
            <a:endParaRPr lang="en-US"/>
          </a:p>
        </p:txBody>
      </p:sp>
    </p:spTree>
    <p:extLst>
      <p:ext uri="{BB962C8B-B14F-4D97-AF65-F5344CB8AC3E}">
        <p14:creationId xmlns:p14="http://schemas.microsoft.com/office/powerpoint/2010/main" val="22847372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116</a:t>
            </a:fld>
            <a:endParaRPr lang="en-US"/>
          </a:p>
        </p:txBody>
      </p:sp>
    </p:spTree>
    <p:extLst>
      <p:ext uri="{BB962C8B-B14F-4D97-AF65-F5344CB8AC3E}">
        <p14:creationId xmlns:p14="http://schemas.microsoft.com/office/powerpoint/2010/main" val="11710227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117</a:t>
            </a:fld>
            <a:endParaRPr lang="en-US"/>
          </a:p>
        </p:txBody>
      </p:sp>
    </p:spTree>
    <p:extLst>
      <p:ext uri="{BB962C8B-B14F-4D97-AF65-F5344CB8AC3E}">
        <p14:creationId xmlns:p14="http://schemas.microsoft.com/office/powerpoint/2010/main" val="9202351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118</a:t>
            </a:fld>
            <a:endParaRPr lang="en-US"/>
          </a:p>
        </p:txBody>
      </p:sp>
    </p:spTree>
    <p:extLst>
      <p:ext uri="{BB962C8B-B14F-4D97-AF65-F5344CB8AC3E}">
        <p14:creationId xmlns:p14="http://schemas.microsoft.com/office/powerpoint/2010/main" val="8073812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119</a:t>
            </a:fld>
            <a:endParaRPr lang="en-US"/>
          </a:p>
        </p:txBody>
      </p:sp>
    </p:spTree>
    <p:extLst>
      <p:ext uri="{BB962C8B-B14F-4D97-AF65-F5344CB8AC3E}">
        <p14:creationId xmlns:p14="http://schemas.microsoft.com/office/powerpoint/2010/main" val="3078072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120</a:t>
            </a:fld>
            <a:endParaRPr lang="en-US"/>
          </a:p>
        </p:txBody>
      </p:sp>
    </p:spTree>
    <p:extLst>
      <p:ext uri="{BB962C8B-B14F-4D97-AF65-F5344CB8AC3E}">
        <p14:creationId xmlns:p14="http://schemas.microsoft.com/office/powerpoint/2010/main" val="421404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Helvetica" pitchFamily="2" charset="0"/>
              </a:rPr>
              <a:t>Roll a 10 sided die, 1-8 means </a:t>
            </a:r>
            <a:r>
              <a:rPr lang="en-US" i="1" dirty="0">
                <a:solidFill>
                  <a:srgbClr val="FF0000"/>
                </a:solidFill>
                <a:latin typeface="Helvetica" pitchFamily="2" charset="0"/>
              </a:rPr>
              <a:t>true</a:t>
            </a:r>
            <a:r>
              <a:rPr lang="en-US" dirty="0">
                <a:solidFill>
                  <a:srgbClr val="FF0000"/>
                </a:solidFill>
                <a:latin typeface="Helvetica" pitchFamily="2" charset="0"/>
              </a:rPr>
              <a:t>, 9-10 means </a:t>
            </a:r>
            <a:r>
              <a:rPr lang="en-US" i="1" dirty="0">
                <a:solidFill>
                  <a:srgbClr val="FF0000"/>
                </a:solidFill>
                <a:latin typeface="Helvetica" pitchFamily="2" charset="0"/>
              </a:rPr>
              <a:t>false</a:t>
            </a:r>
            <a:r>
              <a:rPr lang="en-US" dirty="0">
                <a:solidFill>
                  <a:srgbClr val="FF0000"/>
                </a:solidFill>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121</a:t>
            </a:fld>
            <a:endParaRPr lang="en-US"/>
          </a:p>
        </p:txBody>
      </p:sp>
    </p:spTree>
    <p:extLst>
      <p:ext uri="{BB962C8B-B14F-4D97-AF65-F5344CB8AC3E}">
        <p14:creationId xmlns:p14="http://schemas.microsoft.com/office/powerpoint/2010/main" val="12873735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122</a:t>
            </a:fld>
            <a:endParaRPr lang="en-US"/>
          </a:p>
        </p:txBody>
      </p:sp>
    </p:spTree>
    <p:extLst>
      <p:ext uri="{BB962C8B-B14F-4D97-AF65-F5344CB8AC3E}">
        <p14:creationId xmlns:p14="http://schemas.microsoft.com/office/powerpoint/2010/main" val="292830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4/15/23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4/15/23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4/15/23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4/15/23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4/15/23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0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06.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93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0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99.png"/><Relationship Id="rId5" Type="http://schemas.openxmlformats.org/officeDocument/2006/relationships/image" Target="../media/image830.png"/><Relationship Id="rId10" Type="http://schemas.openxmlformats.org/officeDocument/2006/relationships/image" Target="../media/image980.png"/><Relationship Id="rId4" Type="http://schemas.openxmlformats.org/officeDocument/2006/relationships/image" Target="../media/image820.png"/><Relationship Id="rId9" Type="http://schemas.openxmlformats.org/officeDocument/2006/relationships/image" Target="../media/image870.png"/></Relationships>
</file>

<file path=ppt/slides/_rels/slide113.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11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18.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5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10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25.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11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11.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27.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16.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28.png"/><Relationship Id="rId5" Type="http://schemas.openxmlformats.org/officeDocument/2006/relationships/image" Target="../media/image830.png"/><Relationship Id="rId10" Type="http://schemas.openxmlformats.org/officeDocument/2006/relationships/image" Target="../media/image980.png"/><Relationship Id="rId4" Type="http://schemas.openxmlformats.org/officeDocument/2006/relationships/image" Target="../media/image820.png"/><Relationship Id="rId9" Type="http://schemas.openxmlformats.org/officeDocument/2006/relationships/image" Target="../media/image870.png"/></Relationships>
</file>

<file path=ppt/slides/_rels/slide1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135.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36.png"/><Relationship Id="rId5" Type="http://schemas.openxmlformats.org/officeDocument/2006/relationships/image" Target="../media/image830.png"/><Relationship Id="rId10" Type="http://schemas.openxmlformats.org/officeDocument/2006/relationships/image" Target="../media/image980.png"/><Relationship Id="rId4" Type="http://schemas.openxmlformats.org/officeDocument/2006/relationships/image" Target="../media/image820.png"/><Relationship Id="rId9" Type="http://schemas.openxmlformats.org/officeDocument/2006/relationships/image" Target="../media/image870.png"/></Relationships>
</file>

<file path=ppt/slides/_rels/slide1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26.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9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00.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1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50.png"/><Relationship Id="rId7" Type="http://schemas.openxmlformats.org/officeDocument/2006/relationships/image" Target="../media/image290.png"/><Relationship Id="rId12" Type="http://schemas.openxmlformats.org/officeDocument/2006/relationships/image" Target="../media/image3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270.png"/><Relationship Id="rId10" Type="http://schemas.openxmlformats.org/officeDocument/2006/relationships/image" Target="../media/image320.png"/><Relationship Id="rId4" Type="http://schemas.openxmlformats.org/officeDocument/2006/relationships/image" Target="../media/image260.png"/><Relationship Id="rId9" Type="http://schemas.openxmlformats.org/officeDocument/2006/relationships/image" Target="../media/image310.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42.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43.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4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0.png"/><Relationship Id="rId5" Type="http://schemas.openxmlformats.org/officeDocument/2006/relationships/image" Target="../media/image370.png"/><Relationship Id="rId10" Type="http://schemas.openxmlformats.org/officeDocument/2006/relationships/image" Target="../media/image420.png"/><Relationship Id="rId4" Type="http://schemas.openxmlformats.org/officeDocument/2006/relationships/image" Target="../media/image360.png"/><Relationship Id="rId9" Type="http://schemas.openxmlformats.org/officeDocument/2006/relationships/image" Target="../media/image410.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240.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38.xml"/><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0.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461.png"/><Relationship Id="rId9" Type="http://schemas.openxmlformats.org/officeDocument/2006/relationships/image" Target="../media/image63.png"/><Relationship Id="rId1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760.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11.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10" Type="http://schemas.openxmlformats.org/officeDocument/2006/relationships/image" Target="../media/image880.png"/><Relationship Id="rId4" Type="http://schemas.openxmlformats.org/officeDocument/2006/relationships/image" Target="../media/image820.png"/><Relationship Id="rId9" Type="http://schemas.openxmlformats.org/officeDocument/2006/relationships/image" Target="../media/image870.png"/></Relationships>
</file>

<file path=ppt/slides/_rels/slide95.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96.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00.png"/></Relationships>
</file>

<file path=ppt/slides/_rels/slide97.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1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1"/>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894434"/>
          </a:xfrm>
        </p:spPr>
        <p:txBody>
          <a:bodyPr>
            <a:normAutofit fontScale="90000"/>
          </a:bodyPr>
          <a:lstStyle/>
          <a:p>
            <a:r>
              <a:rPr lang="en-US" dirty="0"/>
              <a:t>Introduction to AI, Spring 2023</a:t>
            </a:r>
            <a:br>
              <a:rPr lang="en-US" dirty="0"/>
            </a:br>
            <a:br>
              <a:rPr lang="en-US" dirty="0"/>
            </a:br>
            <a:r>
              <a:rPr lang="en-US" dirty="0"/>
              <a:t>Probabilistic Inference</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331868" y="770143"/>
            <a:ext cx="5347113" cy="923330"/>
          </a:xfrm>
          <a:prstGeom prst="rect">
            <a:avLst/>
          </a:prstGeom>
          <a:noFill/>
        </p:spPr>
        <p:txBody>
          <a:bodyPr wrap="square" rtlCol="0">
            <a:spAutoFit/>
          </a:bodyPr>
          <a:lstStyle/>
          <a:p>
            <a:r>
              <a:rPr lang="en-US" dirty="0">
                <a:latin typeface="Helvetica" pitchFamily="2" charset="0"/>
              </a:rPr>
              <a:t>Each of these tables is called a </a:t>
            </a:r>
            <a:r>
              <a:rPr lang="en-US" b="1" dirty="0">
                <a:latin typeface="Helvetica" pitchFamily="2" charset="0"/>
              </a:rPr>
              <a:t>Conditional Probability Table </a:t>
            </a:r>
            <a:r>
              <a:rPr lang="en-US" dirty="0">
                <a:latin typeface="Helvetica" pitchFamily="2" charset="0"/>
              </a:rPr>
              <a:t>(CPT). Note how each *row* here sums to 1</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365760">
                    <a:tc>
                      <a:txBody>
                        <a:bodyPr/>
                        <a:lstStyle/>
                        <a:p>
                          <a:endParaRPr lang="en-US"/>
                        </a:p>
                      </a:txBody>
                      <a:tcPr>
                        <a:blipFill>
                          <a:blip r:embed="rId8"/>
                          <a:stretch>
                            <a:fillRect l="-833" r="-105000" b="-127586"/>
                          </a:stretch>
                        </a:blipFill>
                      </a:tcPr>
                    </a:tc>
                    <a:tc>
                      <a:txBody>
                        <a:bodyPr/>
                        <a:lstStyle/>
                        <a:p>
                          <a:endParaRPr lang="en-US"/>
                        </a:p>
                      </a:txBody>
                      <a:tcPr>
                        <a:blipFill>
                          <a:blip r:embed="rId8"/>
                          <a:stretch>
                            <a:fillRect l="-96800" r="-800"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Fallback>
      </mc:AlternateContent>
      <p:graphicFrame>
        <p:nvGraphicFramePr>
          <p:cNvPr id="17" name="Table 16">
            <a:extLst>
              <a:ext uri="{FF2B5EF4-FFF2-40B4-BE49-F238E27FC236}">
                <a16:creationId xmlns:a16="http://schemas.microsoft.com/office/drawing/2014/main" id="{A899F748-B7B1-554D-8388-A9A4C688D65F}"/>
              </a:ext>
            </a:extLst>
          </p:cNvPr>
          <p:cNvGraphicFramePr>
            <a:graphicFrameLocks noGrp="1"/>
          </p:cNvGraphicFramePr>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
        <p:nvSpPr>
          <p:cNvPr id="27" name="Oval 26">
            <a:extLst>
              <a:ext uri="{FF2B5EF4-FFF2-40B4-BE49-F238E27FC236}">
                <a16:creationId xmlns:a16="http://schemas.microsoft.com/office/drawing/2014/main" id="{F1E696E2-7949-EA48-9A9F-9F1354A61400}"/>
              </a:ext>
            </a:extLst>
          </p:cNvPr>
          <p:cNvSpPr/>
          <p:nvPr/>
        </p:nvSpPr>
        <p:spPr>
          <a:xfrm>
            <a:off x="8130377" y="1693473"/>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84927CE-2CA7-F34A-8AD2-19C5F5DB266D}"/>
              </a:ext>
            </a:extLst>
          </p:cNvPr>
          <p:cNvSpPr/>
          <p:nvPr/>
        </p:nvSpPr>
        <p:spPr>
          <a:xfrm>
            <a:off x="8138132" y="4386238"/>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B2EB0C-CA24-9B45-8F5F-B52C205CAAA8}"/>
              </a:ext>
            </a:extLst>
          </p:cNvPr>
          <p:cNvSpPr/>
          <p:nvPr/>
        </p:nvSpPr>
        <p:spPr>
          <a:xfrm>
            <a:off x="3799572" y="4356971"/>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48A5F3D-BBEA-A445-83E6-D9E3CB4097A1}"/>
              </a:ext>
            </a:extLst>
          </p:cNvPr>
          <p:cNvSpPr/>
          <p:nvPr/>
        </p:nvSpPr>
        <p:spPr>
          <a:xfrm>
            <a:off x="-481104" y="3398850"/>
            <a:ext cx="5377586"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61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Generate the desired number of samples this way:</a:t>
            </a:r>
          </a:p>
          <a:p>
            <a:pPr marL="0" indent="0">
              <a:buNone/>
            </a:pPr>
            <a:r>
              <a:rPr lang="en-US" sz="2400" dirty="0">
                <a:latin typeface="Consolas" panose="020B0609020204030204" pitchFamily="49" charset="0"/>
                <a:cs typeface="Consolas" panose="020B0609020204030204" pitchFamily="49" charset="0"/>
              </a:rPr>
              <a:t>    For each node in </a:t>
            </a:r>
            <a:r>
              <a:rPr lang="en-US" sz="2400" dirty="0">
                <a:solidFill>
                  <a:srgbClr val="FF0000"/>
                </a:solidFill>
                <a:latin typeface="Consolas" panose="020B0609020204030204" pitchFamily="49" charset="0"/>
                <a:cs typeface="Consolas" panose="020B0609020204030204" pitchFamily="49" charset="0"/>
              </a:rPr>
              <a:t>topological</a:t>
            </a:r>
            <a:r>
              <a:rPr lang="en-US" sz="2400" dirty="0">
                <a:latin typeface="Consolas" panose="020B0609020204030204" pitchFamily="49" charset="0"/>
                <a:cs typeface="Consolas" panose="020B0609020204030204" pitchFamily="49" charset="0"/>
              </a:rPr>
              <a:t> order:</a:t>
            </a:r>
          </a:p>
          <a:p>
            <a:pPr marL="0" indent="0">
              <a:buNone/>
            </a:pPr>
            <a:r>
              <a:rPr lang="en-US" sz="2400" dirty="0">
                <a:latin typeface="Consolas" panose="020B0609020204030204" pitchFamily="49" charset="0"/>
                <a:cs typeface="Consolas" panose="020B0609020204030204" pitchFamily="49" charset="0"/>
              </a:rPr>
              <a:t>        Randomly sample a value for the variable.</a:t>
            </a:r>
          </a:p>
          <a:p>
            <a:pPr marL="0" indent="0">
              <a:buNone/>
            </a:pPr>
            <a:r>
              <a:rPr lang="en-US" sz="2400" dirty="0">
                <a:latin typeface="Consolas" panose="020B0609020204030204" pitchFamily="49" charset="0"/>
                <a:cs typeface="Consolas" panose="020B0609020204030204" pitchFamily="49" charset="0"/>
              </a:rPr>
              <a:t>Remove all samples inconsistent with the evidence.</a:t>
            </a:r>
          </a:p>
          <a:p>
            <a:pPr marL="0" indent="0">
              <a:buNone/>
            </a:pPr>
            <a:r>
              <a:rPr lang="en-US" sz="2400" dirty="0">
                <a:latin typeface="Consolas" panose="020B0609020204030204" pitchFamily="49" charset="0"/>
                <a:cs typeface="Consolas" panose="020B0609020204030204" pitchFamily="49" charset="0"/>
              </a:rPr>
              <a:t>Add up the remaining samples to estimate the query.</a:t>
            </a: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60EC5402-887E-FA4D-AF09-0B2B6E9A9E7F}"/>
              </a:ext>
            </a:extLst>
          </p:cNvPr>
          <p:cNvSpPr txBox="1"/>
          <p:nvPr/>
        </p:nvSpPr>
        <p:spPr>
          <a:xfrm>
            <a:off x="811162" y="5292076"/>
            <a:ext cx="10191135" cy="923330"/>
          </a:xfrm>
          <a:prstGeom prst="rect">
            <a:avLst/>
          </a:prstGeom>
          <a:noFill/>
        </p:spPr>
        <p:txBody>
          <a:bodyPr wrap="square" rtlCol="0">
            <a:spAutoFit/>
          </a:bodyPr>
          <a:lstStyle/>
          <a:p>
            <a:r>
              <a:rPr lang="en-US" dirty="0">
                <a:latin typeface="Helvetica" pitchFamily="2" charset="0"/>
              </a:rPr>
              <a:t>Topological order just means that you look at the parent nodes before you look at a child node.</a:t>
            </a:r>
          </a:p>
          <a:p>
            <a:endParaRPr lang="en-US" dirty="0">
              <a:latin typeface="Helvetica" pitchFamily="2" charset="0"/>
            </a:endParaRPr>
          </a:p>
          <a:p>
            <a:r>
              <a:rPr lang="en-US" dirty="0">
                <a:latin typeface="Helvetica" pitchFamily="2" charset="0"/>
              </a:rPr>
              <a:t>Or in other words, you only look at any given node after you’ve looked at all of its parents.</a:t>
            </a:r>
          </a:p>
        </p:txBody>
      </p:sp>
    </p:spTree>
    <p:extLst>
      <p:ext uri="{BB962C8B-B14F-4D97-AF65-F5344CB8AC3E}">
        <p14:creationId xmlns:p14="http://schemas.microsoft.com/office/powerpoint/2010/main" val="2729902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Generate the desired number of samples this way:</a:t>
            </a:r>
          </a:p>
          <a:p>
            <a:pPr marL="0" indent="0">
              <a:buNone/>
            </a:pPr>
            <a:r>
              <a:rPr lang="en-US" sz="2400" dirty="0">
                <a:latin typeface="Consolas" panose="020B0609020204030204" pitchFamily="49" charset="0"/>
                <a:cs typeface="Consolas" panose="020B0609020204030204" pitchFamily="49" charset="0"/>
              </a:rPr>
              <a:t>    For each node in topological order:</a:t>
            </a:r>
          </a:p>
          <a:p>
            <a:pPr marL="0" indent="0">
              <a:buNone/>
            </a:pPr>
            <a:r>
              <a:rPr lang="en-US" sz="2400" dirty="0">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Randomly sample </a:t>
            </a:r>
            <a:r>
              <a:rPr lang="en-US" sz="2400" dirty="0">
                <a:latin typeface="Consolas" panose="020B0609020204030204" pitchFamily="49" charset="0"/>
                <a:cs typeface="Consolas" panose="020B0609020204030204" pitchFamily="49" charset="0"/>
              </a:rPr>
              <a:t>a value for the variable.</a:t>
            </a:r>
          </a:p>
          <a:p>
            <a:pPr marL="0" indent="0">
              <a:buNone/>
            </a:pPr>
            <a:r>
              <a:rPr lang="en-US" sz="2400" dirty="0">
                <a:latin typeface="Consolas" panose="020B0609020204030204" pitchFamily="49" charset="0"/>
                <a:cs typeface="Consolas" panose="020B0609020204030204" pitchFamily="49" charset="0"/>
              </a:rPr>
              <a:t>Remove all samples inconsistent with the evidence.</a:t>
            </a:r>
          </a:p>
          <a:p>
            <a:pPr marL="0" indent="0">
              <a:buNone/>
            </a:pPr>
            <a:r>
              <a:rPr lang="en-US" sz="2400" dirty="0">
                <a:latin typeface="Consolas" panose="020B0609020204030204" pitchFamily="49" charset="0"/>
                <a:cs typeface="Consolas" panose="020B0609020204030204" pitchFamily="49" charset="0"/>
              </a:rPr>
              <a:t>Add up the remaining samples to estimate the query.</a:t>
            </a: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60EC5402-887E-FA4D-AF09-0B2B6E9A9E7F}"/>
              </a:ext>
            </a:extLst>
          </p:cNvPr>
          <p:cNvSpPr txBox="1"/>
          <p:nvPr/>
        </p:nvSpPr>
        <p:spPr>
          <a:xfrm>
            <a:off x="811162" y="5292076"/>
            <a:ext cx="10191135" cy="1200329"/>
          </a:xfrm>
          <a:prstGeom prst="rect">
            <a:avLst/>
          </a:prstGeom>
          <a:noFill/>
        </p:spPr>
        <p:txBody>
          <a:bodyPr wrap="square" rtlCol="0">
            <a:spAutoFit/>
          </a:bodyPr>
          <a:lstStyle/>
          <a:p>
            <a:r>
              <a:rPr lang="en-US" dirty="0">
                <a:latin typeface="Helvetica" pitchFamily="2" charset="0"/>
              </a:rPr>
              <a:t>Randomly sample can be thought of as: roll a die with as many sides as there are values for this variable.  But the die is weighted to match the likelihood of that value.</a:t>
            </a:r>
          </a:p>
          <a:p>
            <a:r>
              <a:rPr lang="en-US" dirty="0">
                <a:latin typeface="Helvetica" pitchFamily="2" charset="0"/>
              </a:rPr>
              <a:t>e.g., with </a:t>
            </a:r>
            <a:r>
              <a:rPr lang="en-US" i="1" dirty="0">
                <a:latin typeface="Helvetica" pitchFamily="2" charset="0"/>
              </a:rPr>
              <a:t>Weather</a:t>
            </a:r>
            <a:r>
              <a:rPr lang="en-US" dirty="0">
                <a:latin typeface="Helvetica" pitchFamily="2" charset="0"/>
              </a:rPr>
              <a:t> having the values of </a:t>
            </a:r>
            <a:r>
              <a:rPr lang="en-US" i="1" dirty="0">
                <a:latin typeface="Helvetica" pitchFamily="2" charset="0"/>
              </a:rPr>
              <a:t>sunny</a:t>
            </a:r>
            <a:r>
              <a:rPr lang="en-US" dirty="0">
                <a:latin typeface="Helvetica" pitchFamily="2" charset="0"/>
              </a:rPr>
              <a:t>, </a:t>
            </a:r>
            <a:r>
              <a:rPr lang="en-US" i="1" dirty="0">
                <a:latin typeface="Helvetica" pitchFamily="2" charset="0"/>
              </a:rPr>
              <a:t>cloudy</a:t>
            </a:r>
            <a:r>
              <a:rPr lang="en-US" dirty="0">
                <a:latin typeface="Helvetica" pitchFamily="2" charset="0"/>
              </a:rPr>
              <a:t>, </a:t>
            </a:r>
            <a:r>
              <a:rPr lang="en-US" i="1" dirty="0">
                <a:latin typeface="Helvetica" pitchFamily="2" charset="0"/>
              </a:rPr>
              <a:t>rainy</a:t>
            </a:r>
            <a:r>
              <a:rPr lang="en-US" dirty="0">
                <a:latin typeface="Helvetica" pitchFamily="2" charset="0"/>
              </a:rPr>
              <a:t>, </a:t>
            </a:r>
            <a:r>
              <a:rPr lang="en-US" i="1" dirty="0">
                <a:latin typeface="Helvetica" pitchFamily="2" charset="0"/>
              </a:rPr>
              <a:t>snowy, </a:t>
            </a:r>
            <a:r>
              <a:rPr lang="en-US" dirty="0">
                <a:latin typeface="Helvetica" pitchFamily="2" charset="0"/>
              </a:rPr>
              <a:t>the die has four sides, but doesn’t land on all of them evenly; it lands on snowy only 1% of the time.</a:t>
            </a:r>
            <a:endParaRPr lang="en-US" i="1" dirty="0">
              <a:latin typeface="Helvetica" pitchFamily="2" charset="0"/>
            </a:endParaRPr>
          </a:p>
        </p:txBody>
      </p:sp>
    </p:spTree>
    <p:extLst>
      <p:ext uri="{BB962C8B-B14F-4D97-AF65-F5344CB8AC3E}">
        <p14:creationId xmlns:p14="http://schemas.microsoft.com/office/powerpoint/2010/main" val="109802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dissolv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1200329"/>
          </a:xfrm>
          <a:prstGeom prst="rect">
            <a:avLst/>
          </a:prstGeom>
          <a:noFill/>
        </p:spPr>
        <p:txBody>
          <a:bodyPr wrap="square" rtlCol="0">
            <a:spAutoFit/>
          </a:bodyPr>
          <a:lstStyle/>
          <a:p>
            <a:r>
              <a:rPr lang="en-US" dirty="0">
                <a:latin typeface="Helvetica" pitchFamily="2" charset="0"/>
              </a:rPr>
              <a:t>Given this graph, one possible topological order is:</a:t>
            </a:r>
          </a:p>
          <a:p>
            <a:endParaRPr lang="en-US" dirty="0">
              <a:latin typeface="Helvetica" pitchFamily="2" charset="0"/>
            </a:endParaRPr>
          </a:p>
          <a:p>
            <a:r>
              <a:rPr lang="en-US" i="1" dirty="0">
                <a:latin typeface="Helvetica" pitchFamily="2" charset="0"/>
              </a:rPr>
              <a:t>C, S, R, W</a:t>
            </a:r>
          </a:p>
        </p:txBody>
      </p:sp>
    </p:spTree>
    <p:extLst>
      <p:ext uri="{BB962C8B-B14F-4D97-AF65-F5344CB8AC3E}">
        <p14:creationId xmlns:p14="http://schemas.microsoft.com/office/powerpoint/2010/main" val="877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6154" b="-431034"/>
                          </a:stretch>
                        </a:blipFill>
                      </a:tcPr>
                    </a:tc>
                    <a:tc>
                      <a:txBody>
                        <a:bodyPr/>
                        <a:lstStyle/>
                        <a:p>
                          <a:endParaRPr lang="en-US"/>
                        </a:p>
                      </a:txBody>
                      <a:tcPr>
                        <a:blipFill>
                          <a:blip r:embed="rId7"/>
                          <a:stretch>
                            <a:fillRect l="-100000" t="-3448" r="-141509" b="-431034"/>
                          </a:stretch>
                        </a:blipFill>
                      </a:tcPr>
                    </a:tc>
                    <a:tc>
                      <a:txBody>
                        <a:bodyPr/>
                        <a:lstStyle/>
                        <a:p>
                          <a:endParaRPr lang="en-US"/>
                        </a:p>
                      </a:txBody>
                      <a:tcPr>
                        <a:blipFill>
                          <a:blip r:embed="rId7"/>
                          <a:stretch>
                            <a:fillRect l="-145205" t="-3448" r="-2740" b="-4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6154" b="-331034"/>
                          </a:stretch>
                        </a:blipFill>
                      </a:tcPr>
                    </a:tc>
                    <a:tc>
                      <a:txBody>
                        <a:bodyPr/>
                        <a:lstStyle/>
                        <a:p>
                          <a:endParaRPr lang="en-US"/>
                        </a:p>
                      </a:txBody>
                      <a:tcPr>
                        <a:blipFill>
                          <a:blip r:embed="rId7"/>
                          <a:stretch>
                            <a:fillRect l="-100000" t="-103448" r="-141509" b="-3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6154" b="-231034"/>
                          </a:stretch>
                        </a:blipFill>
                      </a:tcPr>
                    </a:tc>
                    <a:tc>
                      <a:txBody>
                        <a:bodyPr/>
                        <a:lstStyle/>
                        <a:p>
                          <a:endParaRPr lang="en-US"/>
                        </a:p>
                      </a:txBody>
                      <a:tcPr>
                        <a:blipFill>
                          <a:blip r:embed="rId7"/>
                          <a:stretch>
                            <a:fillRect l="-100000" t="-203448" r="-141509"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6154" b="-123333"/>
                          </a:stretch>
                        </a:blipFill>
                      </a:tcPr>
                    </a:tc>
                    <a:tc>
                      <a:txBody>
                        <a:bodyPr/>
                        <a:lstStyle/>
                        <a:p>
                          <a:endParaRPr lang="en-US"/>
                        </a:p>
                      </a:txBody>
                      <a:tcPr>
                        <a:blipFill>
                          <a:blip r:embed="rId7"/>
                          <a:stretch>
                            <a:fillRect l="-100000" t="-293333" r="-141509"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6154" b="-27586"/>
                          </a:stretch>
                        </a:blipFill>
                      </a:tcPr>
                    </a:tc>
                    <a:tc>
                      <a:txBody>
                        <a:bodyPr/>
                        <a:lstStyle/>
                        <a:p>
                          <a:endParaRPr lang="en-US"/>
                        </a:p>
                      </a:txBody>
                      <a:tcPr>
                        <a:blipFill>
                          <a:blip r:embed="rId7"/>
                          <a:stretch>
                            <a:fillRect l="-100000" t="-406897" r="-141509"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2105"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8182" b="-231034"/>
                          </a:stretch>
                        </a:blipFill>
                      </a:tcPr>
                    </a:tc>
                    <a:tc>
                      <a:txBody>
                        <a:bodyPr/>
                        <a:lstStyle/>
                        <a:p>
                          <a:endParaRPr lang="en-US"/>
                        </a:p>
                      </a:txBody>
                      <a:tcPr>
                        <a:blipFill>
                          <a:blip r:embed="rId9"/>
                          <a:stretch>
                            <a:fillRect l="-65882" r="-2353"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8182"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8182"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31034"/>
                          </a:stretch>
                        </a:blipFill>
                      </a:tcPr>
                    </a:tc>
                    <a:tc>
                      <a:txBody>
                        <a:bodyPr/>
                        <a:lstStyle/>
                        <a:p>
                          <a:endParaRPr lang="en-US"/>
                        </a:p>
                      </a:txBody>
                      <a:tcPr>
                        <a:blipFill>
                          <a:blip r:embed="rId10"/>
                          <a:stretch>
                            <a:fillRect l="-44715" t="-3448" r="-16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3687" y="4253431"/>
            <a:ext cx="5398971" cy="2246769"/>
          </a:xfrm>
          <a:prstGeom prst="rect">
            <a:avLst/>
          </a:prstGeom>
          <a:noFill/>
        </p:spPr>
        <p:txBody>
          <a:bodyPr wrap="square" rtlCol="0">
            <a:spAutoFit/>
          </a:bodyPr>
          <a:lstStyle/>
          <a:p>
            <a:r>
              <a:rPr lang="en-US" sz="1400" dirty="0">
                <a:latin typeface="Helvetica" pitchFamily="2" charset="0"/>
              </a:rPr>
              <a:t>Given this graph, one possible topological order is:</a:t>
            </a:r>
          </a:p>
          <a:p>
            <a:endParaRPr lang="en-US" sz="1400" dirty="0">
              <a:latin typeface="Helvetica" pitchFamily="2" charset="0"/>
            </a:endParaRPr>
          </a:p>
          <a:p>
            <a:r>
              <a:rPr lang="en-US" sz="1400" i="1" dirty="0">
                <a:latin typeface="Helvetica" pitchFamily="2" charset="0"/>
              </a:rPr>
              <a:t>C, S, R, W</a:t>
            </a:r>
          </a:p>
          <a:p>
            <a:endParaRPr lang="en-US" sz="1400" i="1" dirty="0">
              <a:latin typeface="Helvetica" pitchFamily="2" charset="0"/>
            </a:endParaRPr>
          </a:p>
          <a:p>
            <a:r>
              <a:rPr lang="en-US" sz="1400" dirty="0">
                <a:latin typeface="Helvetica" pitchFamily="2" charset="0"/>
              </a:rPr>
              <a:t>And an example sample might be:</a:t>
            </a:r>
          </a:p>
          <a:p>
            <a:endParaRPr lang="en-US" sz="1400" dirty="0">
              <a:latin typeface="Helvetica" pitchFamily="2" charset="0"/>
            </a:endParaRPr>
          </a:p>
          <a:p>
            <a:r>
              <a:rPr lang="en-US" sz="1400" dirty="0">
                <a:latin typeface="Helvetica" pitchFamily="2" charset="0"/>
              </a:rPr>
              <a:t>[true, false, true, true]</a:t>
            </a:r>
          </a:p>
          <a:p>
            <a:endParaRPr lang="en-US" sz="1400" dirty="0">
              <a:latin typeface="Helvetica" pitchFamily="2" charset="0"/>
            </a:endParaRPr>
          </a:p>
          <a:p>
            <a:r>
              <a:rPr lang="en-US" sz="1400" dirty="0">
                <a:latin typeface="Helvetica" pitchFamily="2" charset="0"/>
              </a:rPr>
              <a:t>(that is, it is cloudy, the sprinklers happened, it dd not rain, and the grass is wet).</a:t>
            </a:r>
          </a:p>
        </p:txBody>
      </p:sp>
    </p:spTree>
    <p:extLst>
      <p:ext uri="{BB962C8B-B14F-4D97-AF65-F5344CB8AC3E}">
        <p14:creationId xmlns:p14="http://schemas.microsoft.com/office/powerpoint/2010/main" val="194959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380271" cy="1200329"/>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C</a:t>
            </a:r>
            <a:r>
              <a:rPr lang="en-US" sz="2400" dirty="0">
                <a:latin typeface="Helvetica" pitchFamily="2" charset="0"/>
              </a:rPr>
              <a:t> ) = ? </a:t>
            </a: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1791761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What is </a:t>
            </a:r>
            <a:r>
              <a:rPr lang="en-US" b="1" dirty="0">
                <a:latin typeface="Helvetica" pitchFamily="2" charset="0"/>
              </a:rPr>
              <a:t>P</a:t>
            </a:r>
            <a:r>
              <a:rPr lang="en-US" dirty="0">
                <a:latin typeface="Helvetica" pitchFamily="2" charset="0"/>
              </a:rPr>
              <a:t>( C ) = ?</a:t>
            </a:r>
            <a:endParaRPr lang="en-US" i="1" dirty="0">
              <a:latin typeface="Helvetica" pitchFamily="2" charset="0"/>
            </a:endParaRPr>
          </a:p>
        </p:txBody>
      </p:sp>
    </p:spTree>
    <p:extLst>
      <p:ext uri="{BB962C8B-B14F-4D97-AF65-F5344CB8AC3E}">
        <p14:creationId xmlns:p14="http://schemas.microsoft.com/office/powerpoint/2010/main" val="565415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extLst>
                  <p:ext uri="{D42A27DB-BD31-4B8C-83A1-F6EECF244321}">
                    <p14:modId xmlns:p14="http://schemas.microsoft.com/office/powerpoint/2010/main" val="2210522821"/>
                  </p:ext>
                </p:extLst>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extLst>
                  <p:ext uri="{D42A27DB-BD31-4B8C-83A1-F6EECF244321}">
                    <p14:modId xmlns:p14="http://schemas.microsoft.com/office/powerpoint/2010/main" val="2210522821"/>
                  </p:ext>
                </p:extLst>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It is </a:t>
                </a:r>
                <a:r>
                  <a:rPr lang="en-US" b="1" dirty="0">
                    <a:solidFill>
                      <a:srgbClr val="FF0000"/>
                    </a:solidFill>
                    <a:latin typeface="Helvetica" pitchFamily="2" charset="0"/>
                  </a:rPr>
                  <a:t>P</a:t>
                </a:r>
                <a:r>
                  <a:rPr lang="en-US" dirty="0">
                    <a:solidFill>
                      <a:srgbClr val="FF0000"/>
                    </a:solidFill>
                    <a:latin typeface="Helvetica" pitchFamily="2" charset="0"/>
                  </a:rPr>
                  <a:t>( </a:t>
                </a:r>
                <a:r>
                  <a:rPr lang="en-US" i="1" dirty="0">
                    <a:solidFill>
                      <a:srgbClr val="FF0000"/>
                    </a:solidFill>
                    <a:latin typeface="Helvetica" pitchFamily="2" charset="0"/>
                  </a:rPr>
                  <a:t>C</a:t>
                </a:r>
                <a:r>
                  <a:rPr lang="en-US" dirty="0">
                    <a:solidFill>
                      <a:srgbClr val="FF0000"/>
                    </a:solidFill>
                    <a:latin typeface="Helvetica" pitchFamily="2" charset="0"/>
                  </a:rPr>
                  <a:t> ) = </a:t>
                </a:r>
                <a14:m>
                  <m:oMath xmlns:m="http://schemas.openxmlformats.org/officeDocument/2006/math">
                    <m:d>
                      <m:dPr>
                        <m:begChr m:val="⟨"/>
                        <m:endChr m:val="⟩"/>
                        <m:ctrlP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0.5,0.5</m:t>
                        </m:r>
                      </m:e>
                    </m:d>
                  </m:oMath>
                </a14:m>
                <a:endParaRPr lang="en-US" i="1" dirty="0">
                  <a:latin typeface="Helvetica"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324465" y="4923275"/>
                <a:ext cx="4277031" cy="369332"/>
              </a:xfrm>
              <a:prstGeom prst="rect">
                <a:avLst/>
              </a:prstGeom>
              <a:blipFill>
                <a:blip r:embed="rId11"/>
                <a:stretch>
                  <a:fillRect l="-1187" t="-6667" b="-2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8506D39-4DCD-A343-9F13-57CE08AFBB72}"/>
              </a:ext>
            </a:extLst>
          </p:cNvPr>
          <p:cNvCxnSpPr>
            <a:stCxn id="4" idx="0"/>
            <a:endCxn id="15" idx="2"/>
          </p:cNvCxnSpPr>
          <p:nvPr/>
        </p:nvCxnSpPr>
        <p:spPr>
          <a:xfrm flipV="1">
            <a:off x="2462981" y="2141384"/>
            <a:ext cx="3522257" cy="278189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87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380271" cy="1200329"/>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0.5,0.5</m:t>
                        </m:r>
                      </m:e>
                    </m:d>
                  </m:oMath>
                </a14:m>
                <a:r>
                  <a:rPr lang="en-US" sz="2400" dirty="0">
                    <a:latin typeface="Helvetica" pitchFamily="2" charset="0"/>
                  </a:rPr>
                  <a:t> </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380271" cy="1200329"/>
              </a:xfrm>
              <a:prstGeom prst="rect">
                <a:avLst/>
              </a:prstGeom>
              <a:blipFill>
                <a:blip r:embed="rId3"/>
                <a:stretch>
                  <a:fillRect l="-2023" t="-3125" b="-104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31806804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380271" cy="1200329"/>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rgbClr val="FF0000"/>
                    </a:solidFill>
                    <a:latin typeface="Helvetica" pitchFamily="2" charset="0"/>
                  </a:rPr>
                  <a:t>Sample </a:t>
                </a:r>
                <a:r>
                  <a:rPr lang="en-US" sz="2400" b="1" dirty="0">
                    <a:solidFill>
                      <a:srgbClr val="FF0000"/>
                    </a:solidFill>
                    <a:latin typeface="Helvetica" pitchFamily="2" charset="0"/>
                  </a:rPr>
                  <a:t>P</a:t>
                </a:r>
                <a:r>
                  <a:rPr lang="en-US" sz="2400" dirty="0">
                    <a:solidFill>
                      <a:srgbClr val="FF0000"/>
                    </a:solidFill>
                    <a:latin typeface="Helvetica" pitchFamily="2" charset="0"/>
                  </a:rPr>
                  <a:t>( </a:t>
                </a:r>
                <a:r>
                  <a:rPr lang="en-US" sz="2400" i="1" dirty="0">
                    <a:solidFill>
                      <a:srgbClr val="FF0000"/>
                    </a:solidFill>
                    <a:latin typeface="Helvetica" pitchFamily="2" charset="0"/>
                  </a:rPr>
                  <a:t>C</a:t>
                </a:r>
                <a:r>
                  <a:rPr lang="en-US" sz="2400" dirty="0">
                    <a:solidFill>
                      <a:srgbClr val="FF0000"/>
                    </a:solidFill>
                    <a:latin typeface="Helvetica" pitchFamily="2" charset="0"/>
                  </a:rPr>
                  <a:t> ) = </a:t>
                </a:r>
                <a14:m>
                  <m:oMath xmlns:m="http://schemas.openxmlformats.org/officeDocument/2006/math">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0.5,0.5</m:t>
                        </m:r>
                      </m:e>
                    </m:d>
                  </m:oMath>
                </a14:m>
                <a:r>
                  <a:rPr lang="en-US" sz="2400" dirty="0">
                    <a:solidFill>
                      <a:srgbClr val="FF0000"/>
                    </a:solidFill>
                    <a:latin typeface="Helvetica" pitchFamily="2" charset="0"/>
                  </a:rPr>
                  <a:t> </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380271" cy="1200329"/>
              </a:xfrm>
              <a:prstGeom prst="rect">
                <a:avLst/>
              </a:prstGeom>
              <a:blipFill>
                <a:blip r:embed="rId3"/>
                <a:stretch>
                  <a:fillRect l="-2023" t="-3125" b="-104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4" name="TextBox 3">
            <a:extLst>
              <a:ext uri="{FF2B5EF4-FFF2-40B4-BE49-F238E27FC236}">
                <a16:creationId xmlns:a16="http://schemas.microsoft.com/office/drawing/2014/main" id="{8D11AC0D-914B-644D-B7D9-D8CD5F1B462E}"/>
              </a:ext>
            </a:extLst>
          </p:cNvPr>
          <p:cNvSpPr txBox="1"/>
          <p:nvPr/>
        </p:nvSpPr>
        <p:spPr>
          <a:xfrm>
            <a:off x="931605" y="3772477"/>
            <a:ext cx="4894008" cy="2308324"/>
          </a:xfrm>
          <a:prstGeom prst="rect">
            <a:avLst/>
          </a:prstGeom>
          <a:noFill/>
        </p:spPr>
        <p:txBody>
          <a:bodyPr wrap="square" rtlCol="0">
            <a:spAutoFit/>
          </a:bodyPr>
          <a:lstStyle/>
          <a:p>
            <a:r>
              <a:rPr lang="en-US" dirty="0">
                <a:solidFill>
                  <a:srgbClr val="FF0000"/>
                </a:solidFill>
                <a:latin typeface="Helvetica" pitchFamily="2" charset="0"/>
              </a:rPr>
              <a:t>”roll a die with number of sides equal to potential values, weighted appropriately”</a:t>
            </a:r>
          </a:p>
          <a:p>
            <a:endParaRPr lang="en-US" dirty="0">
              <a:solidFill>
                <a:srgbClr val="FF0000"/>
              </a:solidFill>
              <a:latin typeface="Helvetica" pitchFamily="2" charset="0"/>
            </a:endParaRPr>
          </a:p>
          <a:p>
            <a:r>
              <a:rPr lang="en-US" dirty="0">
                <a:solidFill>
                  <a:srgbClr val="FF0000"/>
                </a:solidFill>
                <a:latin typeface="Helvetica" pitchFamily="2" charset="0"/>
              </a:rPr>
              <a:t>So here: roll a 2 sided die, with a 50% chance to land on the “cloudy” side, and a 50% chance to land on the “not cloudy” side.</a:t>
            </a:r>
          </a:p>
          <a:p>
            <a:endParaRPr lang="en-US" dirty="0">
              <a:solidFill>
                <a:srgbClr val="FF0000"/>
              </a:solidFill>
              <a:latin typeface="Helvetica" pitchFamily="2" charset="0"/>
            </a:endParaRPr>
          </a:p>
          <a:p>
            <a:r>
              <a:rPr lang="en-US" dirty="0">
                <a:solidFill>
                  <a:srgbClr val="FF0000"/>
                </a:solidFill>
                <a:latin typeface="Helvetica" pitchFamily="2" charset="0"/>
              </a:rPr>
              <a:t>Or as normal people would say: flip a coin!</a:t>
            </a:r>
          </a:p>
        </p:txBody>
      </p:sp>
      <p:cxnSp>
        <p:nvCxnSpPr>
          <p:cNvPr id="6" name="Straight Arrow Connector 5">
            <a:extLst>
              <a:ext uri="{FF2B5EF4-FFF2-40B4-BE49-F238E27FC236}">
                <a16:creationId xmlns:a16="http://schemas.microsoft.com/office/drawing/2014/main" id="{3847FAD8-89A7-C545-8B91-C9B7F2519B8C}"/>
              </a:ext>
            </a:extLst>
          </p:cNvPr>
          <p:cNvCxnSpPr>
            <a:cxnSpLocks/>
          </p:cNvCxnSpPr>
          <p:nvPr/>
        </p:nvCxnSpPr>
        <p:spPr>
          <a:xfrm flipV="1">
            <a:off x="3097163" y="2866897"/>
            <a:ext cx="0" cy="905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7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dissolve">
                                      <p:cBhvr>
                                        <p:cTn id="1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869426" cy="1200329"/>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r>
                  <a:rPr lang="en-US" sz="2400" dirty="0">
                    <a:solidFill>
                      <a:schemeClr val="tx1"/>
                    </a:solidFill>
                    <a:latin typeface="Helvetica" pitchFamily="2" charset="0"/>
                  </a:rPr>
                  <a:t> </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869426" cy="1200329"/>
              </a:xfrm>
              <a:prstGeom prst="rect">
                <a:avLst/>
              </a:prstGeom>
              <a:blipFill>
                <a:blip r:embed="rId3"/>
                <a:stretch>
                  <a:fillRect l="-1823" t="-3125" b="-104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5" name="TextBox 4">
            <a:extLst>
              <a:ext uri="{FF2B5EF4-FFF2-40B4-BE49-F238E27FC236}">
                <a16:creationId xmlns:a16="http://schemas.microsoft.com/office/drawing/2014/main" id="{1C012876-45BB-5A49-AA9E-2A91940E0CE3}"/>
              </a:ext>
            </a:extLst>
          </p:cNvPr>
          <p:cNvSpPr txBox="1"/>
          <p:nvPr/>
        </p:nvSpPr>
        <p:spPr>
          <a:xfrm>
            <a:off x="1474838" y="3141406"/>
            <a:ext cx="3893575" cy="923330"/>
          </a:xfrm>
          <a:prstGeom prst="rect">
            <a:avLst/>
          </a:prstGeom>
          <a:noFill/>
        </p:spPr>
        <p:txBody>
          <a:bodyPr wrap="square" rtlCol="0">
            <a:spAutoFit/>
          </a:bodyPr>
          <a:lstStyle/>
          <a:p>
            <a:r>
              <a:rPr lang="en-US" dirty="0">
                <a:latin typeface="Helvetica" pitchFamily="2" charset="0"/>
              </a:rPr>
              <a:t>Let’s say we do that, and it lands on the cloudy side. We’ll indicate that with </a:t>
            </a:r>
            <a:r>
              <a:rPr lang="en-US" i="1" dirty="0">
                <a:latin typeface="Helvetica" pitchFamily="2" charset="0"/>
              </a:rPr>
              <a:t>true</a:t>
            </a:r>
          </a:p>
        </p:txBody>
      </p:sp>
    </p:spTree>
    <p:extLst>
      <p:ext uri="{BB962C8B-B14F-4D97-AF65-F5344CB8AC3E}">
        <p14:creationId xmlns:p14="http://schemas.microsoft.com/office/powerpoint/2010/main" val="1012374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331868" y="770143"/>
            <a:ext cx="5347113" cy="1200329"/>
          </a:xfrm>
          <a:prstGeom prst="rect">
            <a:avLst/>
          </a:prstGeom>
          <a:noFill/>
        </p:spPr>
        <p:txBody>
          <a:bodyPr wrap="square" rtlCol="0">
            <a:spAutoFit/>
          </a:bodyPr>
          <a:lstStyle/>
          <a:p>
            <a:r>
              <a:rPr lang="en-US" dirty="0">
                <a:latin typeface="Helvetica" pitchFamily="2" charset="0"/>
              </a:rPr>
              <a:t>Each row represents the probabilities of the values of the variable the node represents conditioned on the parent. i.e., each row is a different state that the parent(s) might be in.</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365760">
                    <a:tc>
                      <a:txBody>
                        <a:bodyPr/>
                        <a:lstStyle/>
                        <a:p>
                          <a:endParaRPr lang="en-US"/>
                        </a:p>
                      </a:txBody>
                      <a:tcPr>
                        <a:blipFill>
                          <a:blip r:embed="rId8"/>
                          <a:stretch>
                            <a:fillRect l="-833" r="-105000" b="-127586"/>
                          </a:stretch>
                        </a:blipFill>
                      </a:tcPr>
                    </a:tc>
                    <a:tc>
                      <a:txBody>
                        <a:bodyPr/>
                        <a:lstStyle/>
                        <a:p>
                          <a:endParaRPr lang="en-US"/>
                        </a:p>
                      </a:txBody>
                      <a:tcPr>
                        <a:blipFill>
                          <a:blip r:embed="rId8"/>
                          <a:stretch>
                            <a:fillRect l="-96800" r="-800"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Fallback>
      </mc:AlternateContent>
      <p:graphicFrame>
        <p:nvGraphicFramePr>
          <p:cNvPr id="17" name="Table 16">
            <a:extLst>
              <a:ext uri="{FF2B5EF4-FFF2-40B4-BE49-F238E27FC236}">
                <a16:creationId xmlns:a16="http://schemas.microsoft.com/office/drawing/2014/main" id="{A899F748-B7B1-554D-8388-A9A4C688D65F}"/>
              </a:ext>
            </a:extLst>
          </p:cNvPr>
          <p:cNvGraphicFramePr>
            <a:graphicFrameLocks noGrp="1"/>
          </p:cNvGraphicFramePr>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
        <p:nvSpPr>
          <p:cNvPr id="28" name="Oval 27">
            <a:extLst>
              <a:ext uri="{FF2B5EF4-FFF2-40B4-BE49-F238E27FC236}">
                <a16:creationId xmlns:a16="http://schemas.microsoft.com/office/drawing/2014/main" id="{084927CE-2CA7-F34A-8AD2-19C5F5DB266D}"/>
              </a:ext>
            </a:extLst>
          </p:cNvPr>
          <p:cNvSpPr/>
          <p:nvPr/>
        </p:nvSpPr>
        <p:spPr>
          <a:xfrm>
            <a:off x="8138132" y="4386238"/>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B2EB0C-CA24-9B45-8F5F-B52C205CAAA8}"/>
              </a:ext>
            </a:extLst>
          </p:cNvPr>
          <p:cNvSpPr/>
          <p:nvPr/>
        </p:nvSpPr>
        <p:spPr>
          <a:xfrm>
            <a:off x="3799572" y="4356971"/>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2814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869426" cy="1938992"/>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endParaRPr lang="en-US" sz="2400"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869426" cy="1938992"/>
              </a:xfrm>
              <a:prstGeom prst="rect">
                <a:avLst/>
              </a:prstGeom>
              <a:blipFill>
                <a:blip r:embed="rId3"/>
                <a:stretch>
                  <a:fillRect l="-1823" t="-1948" b="-584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5" name="TextBox 4">
            <a:extLst>
              <a:ext uri="{FF2B5EF4-FFF2-40B4-BE49-F238E27FC236}">
                <a16:creationId xmlns:a16="http://schemas.microsoft.com/office/drawing/2014/main" id="{1C012876-45BB-5A49-AA9E-2A91940E0CE3}"/>
              </a:ext>
            </a:extLst>
          </p:cNvPr>
          <p:cNvSpPr txBox="1"/>
          <p:nvPr/>
        </p:nvSpPr>
        <p:spPr>
          <a:xfrm>
            <a:off x="1430592" y="4729767"/>
            <a:ext cx="6223821" cy="1477328"/>
          </a:xfrm>
          <a:prstGeom prst="rect">
            <a:avLst/>
          </a:prstGeom>
          <a:noFill/>
        </p:spPr>
        <p:txBody>
          <a:bodyPr wrap="square" rtlCol="0">
            <a:spAutoFit/>
          </a:bodyPr>
          <a:lstStyle/>
          <a:p>
            <a:r>
              <a:rPr lang="en-US" dirty="0">
                <a:latin typeface="Helvetica" pitchFamily="2" charset="0"/>
              </a:rPr>
              <a:t>We move on to the next variable in our order. But it depends on the value of </a:t>
            </a:r>
            <a:r>
              <a:rPr lang="en-US" i="1" dirty="0">
                <a:latin typeface="Helvetica" pitchFamily="2" charset="0"/>
              </a:rPr>
              <a:t>C</a:t>
            </a:r>
            <a:r>
              <a:rPr lang="en-US" dirty="0">
                <a:latin typeface="Helvetica" pitchFamily="2" charset="0"/>
              </a:rPr>
              <a:t>.</a:t>
            </a:r>
          </a:p>
          <a:p>
            <a:endParaRPr lang="en-US" i="1" dirty="0">
              <a:latin typeface="Helvetica" pitchFamily="2" charset="0"/>
            </a:endParaRPr>
          </a:p>
          <a:p>
            <a:r>
              <a:rPr lang="en-US" dirty="0">
                <a:latin typeface="Helvetica" pitchFamily="2" charset="0"/>
              </a:rPr>
              <a:t>*in this sample* we just established that </a:t>
            </a:r>
            <a:r>
              <a:rPr lang="en-US" i="1" dirty="0">
                <a:latin typeface="Helvetica" pitchFamily="2" charset="0"/>
              </a:rPr>
              <a:t>C = true</a:t>
            </a:r>
            <a:r>
              <a:rPr lang="en-US" dirty="0">
                <a:latin typeface="Helvetica" pitchFamily="2" charset="0"/>
              </a:rPr>
              <a:t>, i.e., that it *is* cloudy. So we are specifically looking for </a:t>
            </a:r>
            <a:r>
              <a:rPr lang="en-US" b="1" dirty="0">
                <a:latin typeface="Helvetica" pitchFamily="2" charset="0"/>
              </a:rPr>
              <a:t>P</a:t>
            </a:r>
            <a:r>
              <a:rPr lang="en-US" dirty="0">
                <a:latin typeface="Helvetica" pitchFamily="2" charset="0"/>
              </a:rPr>
              <a:t>( </a:t>
            </a:r>
            <a:r>
              <a:rPr lang="en-US" i="1" dirty="0">
                <a:latin typeface="Helvetica" pitchFamily="2" charset="0"/>
              </a:rPr>
              <a:t>S </a:t>
            </a:r>
            <a:r>
              <a:rPr lang="en-US" dirty="0">
                <a:latin typeface="Helvetica" pitchFamily="2" charset="0"/>
              </a:rPr>
              <a:t>|</a:t>
            </a:r>
            <a:r>
              <a:rPr lang="en-US" i="1" dirty="0">
                <a:latin typeface="Helvetica" pitchFamily="2" charset="0"/>
              </a:rPr>
              <a:t> c</a:t>
            </a:r>
            <a:r>
              <a:rPr lang="en-US" dirty="0">
                <a:latin typeface="Helvetica" pitchFamily="2" charset="0"/>
              </a:rPr>
              <a:t> ) </a:t>
            </a:r>
          </a:p>
        </p:txBody>
      </p:sp>
    </p:spTree>
    <p:extLst>
      <p:ext uri="{BB962C8B-B14F-4D97-AF65-F5344CB8AC3E}">
        <p14:creationId xmlns:p14="http://schemas.microsoft.com/office/powerpoint/2010/main" val="100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What is </a:t>
            </a:r>
            <a:r>
              <a:rPr lang="en-US" b="1" dirty="0">
                <a:latin typeface="Helvetica" pitchFamily="2" charset="0"/>
              </a:rPr>
              <a:t>P</a:t>
            </a:r>
            <a:r>
              <a:rPr lang="en-US" dirty="0">
                <a:latin typeface="Helvetica" pitchFamily="2" charset="0"/>
              </a:rPr>
              <a:t>( </a:t>
            </a:r>
            <a:r>
              <a:rPr lang="en-US" i="1" dirty="0">
                <a:latin typeface="Helvetica" pitchFamily="2" charset="0"/>
              </a:rPr>
              <a:t>S </a:t>
            </a:r>
            <a:r>
              <a:rPr lang="en-US" dirty="0">
                <a:latin typeface="Helvetica" pitchFamily="2" charset="0"/>
              </a:rPr>
              <a:t>| </a:t>
            </a:r>
            <a:r>
              <a:rPr lang="en-US" i="1" dirty="0">
                <a:latin typeface="Helvetica" pitchFamily="2" charset="0"/>
              </a:rPr>
              <a:t>c </a:t>
            </a:r>
            <a:r>
              <a:rPr lang="en-US" dirty="0">
                <a:latin typeface="Helvetica" pitchFamily="2" charset="0"/>
              </a:rPr>
              <a:t>) = ?</a:t>
            </a:r>
            <a:endParaRPr lang="en-US" i="1" dirty="0">
              <a:latin typeface="Helvetica" pitchFamily="2" charset="0"/>
            </a:endParaRPr>
          </a:p>
        </p:txBody>
      </p:sp>
    </p:spTree>
    <p:extLst>
      <p:ext uri="{BB962C8B-B14F-4D97-AF65-F5344CB8AC3E}">
        <p14:creationId xmlns:p14="http://schemas.microsoft.com/office/powerpoint/2010/main" val="2916953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extLst>
                  <p:ext uri="{D42A27DB-BD31-4B8C-83A1-F6EECF244321}">
                    <p14:modId xmlns:p14="http://schemas.microsoft.com/office/powerpoint/2010/main" val="2529600222"/>
                  </p:ext>
                </p:extLst>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extLst>
                  <p:ext uri="{D42A27DB-BD31-4B8C-83A1-F6EECF244321}">
                    <p14:modId xmlns:p14="http://schemas.microsoft.com/office/powerpoint/2010/main" val="2529600222"/>
                  </p:ext>
                </p:extLst>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1586863160"/>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1586863160"/>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It is </a:t>
                </a:r>
                <a:r>
                  <a:rPr lang="en-US" b="1" dirty="0">
                    <a:latin typeface="Helvetica" pitchFamily="2" charset="0"/>
                  </a:rPr>
                  <a:t>P</a:t>
                </a:r>
                <a:r>
                  <a:rPr lang="en-US" dirty="0">
                    <a:latin typeface="Helvetica" pitchFamily="2" charset="0"/>
                  </a:rPr>
                  <a:t>( </a:t>
                </a:r>
                <a:r>
                  <a:rPr lang="en-US" i="1" dirty="0">
                    <a:latin typeface="Helvetica" pitchFamily="2" charset="0"/>
                  </a:rPr>
                  <a:t>S </a:t>
                </a:r>
                <a:r>
                  <a:rPr lang="en-US" dirty="0">
                    <a:latin typeface="Helvetica" pitchFamily="2" charset="0"/>
                  </a:rPr>
                  <a:t>| </a:t>
                </a:r>
                <a:r>
                  <a:rPr lang="en-US" i="1" dirty="0">
                    <a:latin typeface="Helvetica" pitchFamily="2" charset="0"/>
                  </a:rPr>
                  <a:t>c </a:t>
                </a:r>
                <a:r>
                  <a:rPr lang="en-US" dirty="0">
                    <a:latin typeface="Helvetica" pitchFamily="2" charset="0"/>
                  </a:rPr>
                  <a:t>) = </a:t>
                </a:r>
                <a14:m>
                  <m:oMath xmlns:m="http://schemas.openxmlformats.org/officeDocument/2006/math">
                    <m:d>
                      <m:dPr>
                        <m:begChr m:val="⟨"/>
                        <m:endChr m:val="⟩"/>
                        <m:ctrlP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0.1,0.9</m:t>
                        </m:r>
                      </m:e>
                    </m:d>
                  </m:oMath>
                </a14:m>
                <a:endParaRPr lang="en-US" i="1" dirty="0">
                  <a:latin typeface="Helvetica"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324465" y="4923275"/>
                <a:ext cx="4277031" cy="369332"/>
              </a:xfrm>
              <a:prstGeom prst="rect">
                <a:avLst/>
              </a:prstGeom>
              <a:blipFill>
                <a:blip r:embed="rId11"/>
                <a:stretch>
                  <a:fillRect l="-1187" t="-6667" b="-2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8506D39-4DCD-A343-9F13-57CE08AFBB72}"/>
              </a:ext>
            </a:extLst>
          </p:cNvPr>
          <p:cNvCxnSpPr>
            <a:cxnSpLocks/>
            <a:stCxn id="4" idx="0"/>
          </p:cNvCxnSpPr>
          <p:nvPr/>
        </p:nvCxnSpPr>
        <p:spPr>
          <a:xfrm flipV="1">
            <a:off x="2462981" y="3746091"/>
            <a:ext cx="0" cy="117718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967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869426" cy="1938992"/>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endParaRPr lang="en-US" sz="2400"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869426" cy="1938992"/>
              </a:xfrm>
              <a:prstGeom prst="rect">
                <a:avLst/>
              </a:prstGeom>
              <a:blipFill>
                <a:blip r:embed="rId3"/>
                <a:stretch>
                  <a:fillRect l="-1823" t="-1948" b="-649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012876-45BB-5A49-AA9E-2A91940E0CE3}"/>
                  </a:ext>
                </a:extLst>
              </p:cNvPr>
              <p:cNvSpPr txBox="1"/>
              <p:nvPr/>
            </p:nvSpPr>
            <p:spPr>
              <a:xfrm>
                <a:off x="1430592" y="4729767"/>
                <a:ext cx="6223821" cy="646331"/>
              </a:xfrm>
              <a:prstGeom prst="rect">
                <a:avLst/>
              </a:prstGeom>
              <a:noFill/>
            </p:spPr>
            <p:txBody>
              <a:bodyPr wrap="square" rtlCol="0">
                <a:spAutoFit/>
              </a:bodyPr>
              <a:lstStyle/>
              <a:p>
                <a:r>
                  <a:rPr lang="en-US" dirty="0">
                    <a:latin typeface="Helvetica" pitchFamily="2" charset="0"/>
                  </a:rPr>
                  <a:t>So great, we add </a:t>
                </a:r>
                <a14:m>
                  <m:oMath xmlns:m="http://schemas.openxmlformats.org/officeDocument/2006/math">
                    <m:d>
                      <m:dPr>
                        <m:begChr m:val="⟨"/>
                        <m:endChr m:val="⟩"/>
                        <m:ctrlPr>
                          <a:rPr lang="en-US" sz="1800" i="1" smtClean="0">
                            <a:latin typeface="Cambria Math" panose="02040503050406030204" pitchFamily="18" charset="0"/>
                          </a:rPr>
                        </m:ctrlPr>
                      </m:dPr>
                      <m:e>
                        <m:r>
                          <a:rPr lang="en-US" sz="1800" i="1">
                            <a:latin typeface="Cambria Math" panose="02040503050406030204" pitchFamily="18" charset="0"/>
                          </a:rPr>
                          <m:t>0.1,0.9</m:t>
                        </m:r>
                      </m:e>
                    </m:d>
                  </m:oMath>
                </a14:m>
                <a:r>
                  <a:rPr lang="en-US" dirty="0">
                    <a:latin typeface="Helvetica" pitchFamily="2" charset="0"/>
                  </a:rPr>
                  <a:t> there. What is sampling this variable going to look like? </a:t>
                </a:r>
              </a:p>
            </p:txBody>
          </p:sp>
        </mc:Choice>
        <mc:Fallback xmlns="">
          <p:sp>
            <p:nvSpPr>
              <p:cNvPr id="5" name="TextBox 4">
                <a:extLst>
                  <a:ext uri="{FF2B5EF4-FFF2-40B4-BE49-F238E27FC236}">
                    <a16:creationId xmlns:a16="http://schemas.microsoft.com/office/drawing/2014/main" id="{1C012876-45BB-5A49-AA9E-2A91940E0CE3}"/>
                  </a:ext>
                </a:extLst>
              </p:cNvPr>
              <p:cNvSpPr txBox="1">
                <a:spLocks noRot="1" noChangeAspect="1" noMove="1" noResize="1" noEditPoints="1" noAdjustHandles="1" noChangeArrowheads="1" noChangeShapeType="1" noTextEdit="1"/>
              </p:cNvSpPr>
              <p:nvPr/>
            </p:nvSpPr>
            <p:spPr>
              <a:xfrm>
                <a:off x="1430592" y="4729767"/>
                <a:ext cx="6223821" cy="646331"/>
              </a:xfrm>
              <a:prstGeom prst="rect">
                <a:avLst/>
              </a:prstGeom>
              <a:blipFill>
                <a:blip r:embed="rId4"/>
                <a:stretch>
                  <a:fillRect l="-881"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42097589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869426" cy="1938992"/>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rgbClr val="FF0000"/>
                    </a:solidFill>
                    <a:latin typeface="Helvetica" pitchFamily="2" charset="0"/>
                  </a:rPr>
                  <a:t>Sample </a:t>
                </a:r>
                <a:r>
                  <a:rPr lang="en-US" sz="2400" b="1" dirty="0">
                    <a:solidFill>
                      <a:srgbClr val="FF0000"/>
                    </a:solidFill>
                    <a:latin typeface="Helvetica" pitchFamily="2" charset="0"/>
                  </a:rPr>
                  <a:t>P</a:t>
                </a:r>
                <a:r>
                  <a:rPr lang="en-US" sz="2400" dirty="0">
                    <a:solidFill>
                      <a:srgbClr val="FF0000"/>
                    </a:solidFill>
                    <a:latin typeface="Helvetica" pitchFamily="2" charset="0"/>
                  </a:rPr>
                  <a:t>( </a:t>
                </a:r>
                <a:r>
                  <a:rPr lang="en-US" sz="2400" i="1" dirty="0">
                    <a:solidFill>
                      <a:srgbClr val="FF0000"/>
                    </a:solidFill>
                    <a:latin typeface="Helvetica" pitchFamily="2" charset="0"/>
                  </a:rPr>
                  <a:t>S </a:t>
                </a:r>
                <a:r>
                  <a:rPr lang="en-US" sz="2400" dirty="0">
                    <a:solidFill>
                      <a:srgbClr val="FF0000"/>
                    </a:solidFill>
                    <a:latin typeface="Helvetica" pitchFamily="2" charset="0"/>
                  </a:rPr>
                  <a:t>|</a:t>
                </a:r>
                <a:r>
                  <a:rPr lang="en-US" sz="2400" i="1" dirty="0">
                    <a:solidFill>
                      <a:srgbClr val="FF0000"/>
                    </a:solidFill>
                    <a:latin typeface="Helvetica" pitchFamily="2" charset="0"/>
                  </a:rPr>
                  <a:t> c</a:t>
                </a:r>
                <a:r>
                  <a:rPr lang="en-US" sz="2400" dirty="0">
                    <a:solidFill>
                      <a:srgbClr val="FF0000"/>
                    </a:solidFill>
                    <a:latin typeface="Helvetica" pitchFamily="2" charset="0"/>
                  </a:rPr>
                  <a:t> ) = </a:t>
                </a:r>
                <a14:m>
                  <m:oMath xmlns:m="http://schemas.openxmlformats.org/officeDocument/2006/math">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0.1,0.9</m:t>
                        </m:r>
                      </m:e>
                    </m:d>
                  </m:oMath>
                </a14:m>
                <a:endParaRPr lang="en-US" sz="2400" dirty="0">
                  <a:solidFill>
                    <a:srgbClr val="FF0000"/>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869426" cy="1938992"/>
              </a:xfrm>
              <a:prstGeom prst="rect">
                <a:avLst/>
              </a:prstGeom>
              <a:blipFill>
                <a:blip r:embed="rId3"/>
                <a:stretch>
                  <a:fillRect l="-1823" t="-1948" b="-649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5" name="TextBox 4">
            <a:extLst>
              <a:ext uri="{FF2B5EF4-FFF2-40B4-BE49-F238E27FC236}">
                <a16:creationId xmlns:a16="http://schemas.microsoft.com/office/drawing/2014/main" id="{1C012876-45BB-5A49-AA9E-2A91940E0CE3}"/>
              </a:ext>
            </a:extLst>
          </p:cNvPr>
          <p:cNvSpPr txBox="1"/>
          <p:nvPr/>
        </p:nvSpPr>
        <p:spPr>
          <a:xfrm>
            <a:off x="929147" y="4213573"/>
            <a:ext cx="6223821" cy="1754326"/>
          </a:xfrm>
          <a:prstGeom prst="rect">
            <a:avLst/>
          </a:prstGeom>
          <a:noFill/>
        </p:spPr>
        <p:txBody>
          <a:bodyPr wrap="square" rtlCol="0">
            <a:spAutoFit/>
          </a:bodyPr>
          <a:lstStyle/>
          <a:p>
            <a:r>
              <a:rPr lang="en-US" dirty="0">
                <a:solidFill>
                  <a:srgbClr val="FF0000"/>
                </a:solidFill>
                <a:latin typeface="Helvetica" pitchFamily="2" charset="0"/>
              </a:rPr>
              <a:t>This time… roll a two sided die (or flip a coin, or whatever metaphor you want)…</a:t>
            </a:r>
          </a:p>
          <a:p>
            <a:endParaRPr lang="en-US" dirty="0">
              <a:solidFill>
                <a:srgbClr val="FF0000"/>
              </a:solidFill>
              <a:latin typeface="Helvetica" pitchFamily="2" charset="0"/>
            </a:endParaRPr>
          </a:p>
          <a:p>
            <a:r>
              <a:rPr lang="en-US" dirty="0">
                <a:solidFill>
                  <a:srgbClr val="FF0000"/>
                </a:solidFill>
                <a:latin typeface="Helvetica" pitchFamily="2" charset="0"/>
              </a:rPr>
              <a:t>But it only has a 10% chance of landing on the sprinkler side, and a 90% chance to landing on the ¬sprinkler side.</a:t>
            </a:r>
          </a:p>
          <a:p>
            <a:endParaRPr lang="en-US" dirty="0">
              <a:solidFill>
                <a:srgbClr val="FF0000"/>
              </a:solidFill>
              <a:latin typeface="Helvetica" pitchFamily="2" charset="0"/>
            </a:endParaRPr>
          </a:p>
        </p:txBody>
      </p:sp>
      <p:cxnSp>
        <p:nvCxnSpPr>
          <p:cNvPr id="6" name="Straight Arrow Connector 5">
            <a:extLst>
              <a:ext uri="{FF2B5EF4-FFF2-40B4-BE49-F238E27FC236}">
                <a16:creationId xmlns:a16="http://schemas.microsoft.com/office/drawing/2014/main" id="{4E6013CE-7CCE-B248-A764-7851AB2163A9}"/>
              </a:ext>
            </a:extLst>
          </p:cNvPr>
          <p:cNvCxnSpPr/>
          <p:nvPr/>
        </p:nvCxnSpPr>
        <p:spPr>
          <a:xfrm flipV="1">
            <a:off x="3038168" y="3605560"/>
            <a:ext cx="0" cy="553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6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1938992"/>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1938992"/>
              </a:xfrm>
              <a:prstGeom prst="rect">
                <a:avLst/>
              </a:prstGeom>
              <a:blipFill>
                <a:blip r:embed="rId3"/>
                <a:stretch>
                  <a:fillRect l="-1655" t="-1948" b="-649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8" name="TextBox 7">
            <a:extLst>
              <a:ext uri="{FF2B5EF4-FFF2-40B4-BE49-F238E27FC236}">
                <a16:creationId xmlns:a16="http://schemas.microsoft.com/office/drawing/2014/main" id="{F1F15603-F1C5-0C40-B674-5820E687703D}"/>
              </a:ext>
            </a:extLst>
          </p:cNvPr>
          <p:cNvSpPr txBox="1"/>
          <p:nvPr/>
        </p:nvSpPr>
        <p:spPr>
          <a:xfrm>
            <a:off x="2320412" y="4612974"/>
            <a:ext cx="5358581" cy="1200329"/>
          </a:xfrm>
          <a:prstGeom prst="rect">
            <a:avLst/>
          </a:prstGeom>
          <a:noFill/>
        </p:spPr>
        <p:txBody>
          <a:bodyPr wrap="square" rtlCol="0">
            <a:spAutoFit/>
          </a:bodyPr>
          <a:lstStyle/>
          <a:p>
            <a:r>
              <a:rPr lang="en-US" sz="2400" dirty="0">
                <a:latin typeface="Helvetica" pitchFamily="2" charset="0"/>
              </a:rPr>
              <a:t>Let’s say we do that, and it lands on </a:t>
            </a:r>
            <a:r>
              <a:rPr lang="en-US" sz="2400" i="1" dirty="0">
                <a:latin typeface="Helvetica" pitchFamily="2" charset="0"/>
              </a:rPr>
              <a:t>¬s</a:t>
            </a:r>
            <a:r>
              <a:rPr lang="en-US" sz="2400" dirty="0">
                <a:latin typeface="Helvetica" pitchFamily="2" charset="0"/>
              </a:rPr>
              <a:t>, which it was likely to do. We’ll represent that as false in our sample.</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16577923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3046988"/>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endParaRPr lang="en-US" sz="2400" i="1"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3046988"/>
              </a:xfrm>
              <a:prstGeom prst="rect">
                <a:avLst/>
              </a:prstGeom>
              <a:blipFill>
                <a:blip r:embed="rId3"/>
                <a:stretch>
                  <a:fillRect l="-1655" t="-12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8" name="TextBox 7">
            <a:extLst>
              <a:ext uri="{FF2B5EF4-FFF2-40B4-BE49-F238E27FC236}">
                <a16:creationId xmlns:a16="http://schemas.microsoft.com/office/drawing/2014/main" id="{F1F15603-F1C5-0C40-B674-5820E687703D}"/>
              </a:ext>
            </a:extLst>
          </p:cNvPr>
          <p:cNvSpPr txBox="1"/>
          <p:nvPr/>
        </p:nvSpPr>
        <p:spPr>
          <a:xfrm>
            <a:off x="2320412" y="4612974"/>
            <a:ext cx="5358581" cy="461665"/>
          </a:xfrm>
          <a:prstGeom prst="rect">
            <a:avLst/>
          </a:prstGeom>
          <a:noFill/>
        </p:spPr>
        <p:txBody>
          <a:bodyPr wrap="square" rtlCol="0">
            <a:spAutoFit/>
          </a:bodyPr>
          <a:lstStyle/>
          <a:p>
            <a:r>
              <a:rPr lang="en-US" sz="2400" dirty="0">
                <a:latin typeface="Helvetica" pitchFamily="2" charset="0"/>
              </a:rPr>
              <a:t>We go on to the next variable…</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20601191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What is </a:t>
            </a:r>
            <a:r>
              <a:rPr lang="en-US" b="1" dirty="0">
                <a:latin typeface="Helvetica" pitchFamily="2" charset="0"/>
              </a:rPr>
              <a:t>P</a:t>
            </a:r>
            <a:r>
              <a:rPr lang="en-US" dirty="0">
                <a:latin typeface="Helvetica" pitchFamily="2" charset="0"/>
              </a:rPr>
              <a:t>( </a:t>
            </a:r>
            <a:r>
              <a:rPr lang="en-US" i="1" dirty="0">
                <a:latin typeface="Helvetica" pitchFamily="2" charset="0"/>
              </a:rPr>
              <a:t>R </a:t>
            </a:r>
            <a:r>
              <a:rPr lang="en-US" dirty="0">
                <a:latin typeface="Helvetica" pitchFamily="2" charset="0"/>
              </a:rPr>
              <a:t>| </a:t>
            </a:r>
            <a:r>
              <a:rPr lang="en-US" i="1" dirty="0">
                <a:latin typeface="Helvetica" pitchFamily="2" charset="0"/>
              </a:rPr>
              <a:t>c </a:t>
            </a:r>
            <a:r>
              <a:rPr lang="en-US" dirty="0">
                <a:latin typeface="Helvetica" pitchFamily="2" charset="0"/>
              </a:rPr>
              <a:t>) = ?</a:t>
            </a:r>
            <a:endParaRPr lang="en-US" i="1" dirty="0">
              <a:latin typeface="Helvetica" pitchFamily="2" charset="0"/>
            </a:endParaRPr>
          </a:p>
        </p:txBody>
      </p:sp>
    </p:spTree>
    <p:extLst>
      <p:ext uri="{BB962C8B-B14F-4D97-AF65-F5344CB8AC3E}">
        <p14:creationId xmlns:p14="http://schemas.microsoft.com/office/powerpoint/2010/main" val="9049192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extLst>
                  <p:ext uri="{D42A27DB-BD31-4B8C-83A1-F6EECF244321}">
                    <p14:modId xmlns:p14="http://schemas.microsoft.com/office/powerpoint/2010/main" val="854214686"/>
                  </p:ext>
                </p:extLst>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extLst>
                  <p:ext uri="{D42A27DB-BD31-4B8C-83A1-F6EECF244321}">
                    <p14:modId xmlns:p14="http://schemas.microsoft.com/office/powerpoint/2010/main" val="854214686"/>
                  </p:ext>
                </p:extLst>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4113468027"/>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4113468027"/>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It is </a:t>
                </a:r>
                <a:r>
                  <a:rPr lang="en-US" b="1" dirty="0">
                    <a:latin typeface="Helvetica" pitchFamily="2" charset="0"/>
                  </a:rPr>
                  <a:t>P</a:t>
                </a:r>
                <a:r>
                  <a:rPr lang="en-US" dirty="0">
                    <a:latin typeface="Helvetica" pitchFamily="2" charset="0"/>
                  </a:rPr>
                  <a:t>( </a:t>
                </a:r>
                <a:r>
                  <a:rPr lang="en-US" i="1" dirty="0">
                    <a:latin typeface="Helvetica" pitchFamily="2" charset="0"/>
                  </a:rPr>
                  <a:t>R </a:t>
                </a:r>
                <a:r>
                  <a:rPr lang="en-US" dirty="0">
                    <a:latin typeface="Helvetica" pitchFamily="2" charset="0"/>
                  </a:rPr>
                  <a:t>| </a:t>
                </a:r>
                <a:r>
                  <a:rPr lang="en-US" i="1" dirty="0">
                    <a:latin typeface="Helvetica" pitchFamily="2" charset="0"/>
                  </a:rPr>
                  <a:t>c </a:t>
                </a:r>
                <a:r>
                  <a:rPr lang="en-US" dirty="0">
                    <a:latin typeface="Helvetica" pitchFamily="2" charset="0"/>
                  </a:rPr>
                  <a:t>) = </a:t>
                </a:r>
                <a14:m>
                  <m:oMath xmlns:m="http://schemas.openxmlformats.org/officeDocument/2006/math">
                    <m:d>
                      <m:dPr>
                        <m:begChr m:val="⟨"/>
                        <m:endChr m:val="⟩"/>
                        <m:ctrlP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m:t>
                        </m:r>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.2</m:t>
                        </m:r>
                      </m:e>
                    </m:d>
                  </m:oMath>
                </a14:m>
                <a:endParaRPr lang="en-US" i="1" dirty="0">
                  <a:latin typeface="Helvetica"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324465" y="4923275"/>
                <a:ext cx="4277031" cy="369332"/>
              </a:xfrm>
              <a:prstGeom prst="rect">
                <a:avLst/>
              </a:prstGeom>
              <a:blipFill>
                <a:blip r:embed="rId11"/>
                <a:stretch>
                  <a:fillRect l="-1187" t="-6667" b="-2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8506D39-4DCD-A343-9F13-57CE08AFBB72}"/>
              </a:ext>
            </a:extLst>
          </p:cNvPr>
          <p:cNvCxnSpPr>
            <a:cxnSpLocks/>
            <a:stCxn id="4" idx="0"/>
            <a:endCxn id="16" idx="1"/>
          </p:cNvCxnSpPr>
          <p:nvPr/>
        </p:nvCxnSpPr>
        <p:spPr>
          <a:xfrm flipV="1">
            <a:off x="2462981" y="3458652"/>
            <a:ext cx="5949500" cy="146462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741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3046988"/>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8</m:t>
                        </m:r>
                        <m:r>
                          <a:rPr lang="en-US" sz="2400" i="1">
                            <a:latin typeface="Cambria Math" panose="02040503050406030204" pitchFamily="18" charset="0"/>
                          </a:rPr>
                          <m:t>,0.</m:t>
                        </m:r>
                        <m:r>
                          <a:rPr lang="en-US" sz="2400" b="0" i="1" smtClean="0">
                            <a:latin typeface="Cambria Math" panose="02040503050406030204" pitchFamily="18" charset="0"/>
                          </a:rPr>
                          <m:t>2</m:t>
                        </m:r>
                      </m:e>
                    </m:d>
                  </m:oMath>
                </a14:m>
                <a:endParaRPr lang="en-US" sz="2400" i="1"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3046988"/>
              </a:xfrm>
              <a:prstGeom prst="rect">
                <a:avLst/>
              </a:prstGeom>
              <a:blipFill>
                <a:blip r:embed="rId3"/>
                <a:stretch>
                  <a:fillRect l="-1655" t="-12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211672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331868" y="770143"/>
            <a:ext cx="5347113" cy="646331"/>
          </a:xfrm>
          <a:prstGeom prst="rect">
            <a:avLst/>
          </a:prstGeom>
          <a:noFill/>
        </p:spPr>
        <p:txBody>
          <a:bodyPr wrap="square" rtlCol="0">
            <a:spAutoFit/>
          </a:bodyPr>
          <a:lstStyle/>
          <a:p>
            <a:r>
              <a:rPr lang="en-US" dirty="0">
                <a:latin typeface="Helvetica" pitchFamily="2" charset="0"/>
              </a:rPr>
              <a:t>Right? Let’s look at the “Toothache Table” for a second.</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7500" b="-220000"/>
                          </a:stretch>
                        </a:blipFill>
                      </a:tcPr>
                    </a:tc>
                    <a:tc>
                      <a:txBody>
                        <a:bodyPr/>
                        <a:lstStyle/>
                        <a:p>
                          <a:endParaRPr lang="en-US"/>
                        </a:p>
                      </a:txBody>
                      <a:tcPr>
                        <a:blipFill>
                          <a:blip r:embed="rId6"/>
                          <a:stretch>
                            <a:fillRect l="-54887" t="-3333" r="-1504" b="-220000"/>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7500"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7500"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2535" b="-231034"/>
                          </a:stretch>
                        </a:blipFill>
                      </a:tcPr>
                    </a:tc>
                    <a:tc>
                      <a:txBody>
                        <a:bodyPr/>
                        <a:lstStyle/>
                        <a:p>
                          <a:endParaRPr lang="en-US"/>
                        </a:p>
                      </a:txBody>
                      <a:tcPr>
                        <a:blipFill>
                          <a:blip r:embed="rId7"/>
                          <a:stretch>
                            <a:fillRect l="-85714" r="-3571"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2535"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2535"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Choice>
        <mc:Fallback>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365760">
                    <a:tc>
                      <a:txBody>
                        <a:bodyPr/>
                        <a:lstStyle/>
                        <a:p>
                          <a:endParaRPr lang="en-US"/>
                        </a:p>
                      </a:txBody>
                      <a:tcPr>
                        <a:blipFill>
                          <a:blip r:embed="rId8"/>
                          <a:stretch>
                            <a:fillRect l="-833" r="-105833" b="-131034"/>
                          </a:stretch>
                        </a:blipFill>
                      </a:tcPr>
                    </a:tc>
                    <a:tc>
                      <a:txBody>
                        <a:bodyPr/>
                        <a:lstStyle/>
                        <a:p>
                          <a:endParaRPr lang="en-US"/>
                        </a:p>
                      </a:txBody>
                      <a:tcPr>
                        <a:blipFill>
                          <a:blip r:embed="rId8"/>
                          <a:stretch>
                            <a:fillRect l="-96800" r="-1600"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Fallback>
      </mc:AlternateContent>
      <p:graphicFrame>
        <p:nvGraphicFramePr>
          <p:cNvPr id="17" name="Table 16">
            <a:extLst>
              <a:ext uri="{FF2B5EF4-FFF2-40B4-BE49-F238E27FC236}">
                <a16:creationId xmlns:a16="http://schemas.microsoft.com/office/drawing/2014/main" id="{A899F748-B7B1-554D-8388-A9A4C688D65F}"/>
              </a:ext>
            </a:extLst>
          </p:cNvPr>
          <p:cNvGraphicFramePr>
            <a:graphicFrameLocks noGrp="1"/>
          </p:cNvGraphicFramePr>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
        <p:nvSpPr>
          <p:cNvPr id="29" name="Oval 28">
            <a:extLst>
              <a:ext uri="{FF2B5EF4-FFF2-40B4-BE49-F238E27FC236}">
                <a16:creationId xmlns:a16="http://schemas.microsoft.com/office/drawing/2014/main" id="{4DB2EB0C-CA24-9B45-8F5F-B52C205CAAA8}"/>
              </a:ext>
            </a:extLst>
          </p:cNvPr>
          <p:cNvSpPr/>
          <p:nvPr/>
        </p:nvSpPr>
        <p:spPr>
          <a:xfrm>
            <a:off x="3799572" y="4356971"/>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003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3046988"/>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rgbClr val="FF0000"/>
                    </a:solidFill>
                    <a:latin typeface="Helvetica" pitchFamily="2" charset="0"/>
                  </a:rPr>
                  <a:t>Sample </a:t>
                </a:r>
                <a:r>
                  <a:rPr lang="en-US" sz="2400" b="1" dirty="0">
                    <a:solidFill>
                      <a:srgbClr val="FF0000"/>
                    </a:solidFill>
                    <a:latin typeface="Helvetica" pitchFamily="2" charset="0"/>
                  </a:rPr>
                  <a:t>P</a:t>
                </a:r>
                <a:r>
                  <a:rPr lang="en-US" sz="2400" dirty="0">
                    <a:solidFill>
                      <a:srgbClr val="FF0000"/>
                    </a:solidFill>
                    <a:latin typeface="Helvetica" pitchFamily="2" charset="0"/>
                  </a:rPr>
                  <a:t>( </a:t>
                </a:r>
                <a:r>
                  <a:rPr lang="en-US" sz="2400" i="1" dirty="0">
                    <a:solidFill>
                      <a:srgbClr val="FF0000"/>
                    </a:solidFill>
                    <a:latin typeface="Helvetica" pitchFamily="2" charset="0"/>
                  </a:rPr>
                  <a:t>R </a:t>
                </a:r>
                <a:r>
                  <a:rPr lang="en-US" sz="2400" dirty="0">
                    <a:solidFill>
                      <a:srgbClr val="FF0000"/>
                    </a:solidFill>
                    <a:latin typeface="Helvetica" pitchFamily="2" charset="0"/>
                  </a:rPr>
                  <a:t>|</a:t>
                </a:r>
                <a:r>
                  <a:rPr lang="en-US" sz="2400" i="1" dirty="0">
                    <a:solidFill>
                      <a:srgbClr val="FF0000"/>
                    </a:solidFill>
                    <a:latin typeface="Helvetica" pitchFamily="2" charset="0"/>
                  </a:rPr>
                  <a:t> c</a:t>
                </a:r>
                <a:r>
                  <a:rPr lang="en-US" sz="2400" dirty="0">
                    <a:solidFill>
                      <a:srgbClr val="FF0000"/>
                    </a:solidFill>
                    <a:latin typeface="Helvetica" pitchFamily="2" charset="0"/>
                  </a:rPr>
                  <a:t> ) = </a:t>
                </a:r>
                <a14:m>
                  <m:oMath xmlns:m="http://schemas.openxmlformats.org/officeDocument/2006/math">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8</m:t>
                        </m:r>
                        <m:r>
                          <a:rPr lang="en-US" sz="2400" i="1">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2</m:t>
                        </m:r>
                      </m:e>
                    </m:d>
                  </m:oMath>
                </a14:m>
                <a:endParaRPr lang="en-US" sz="2400" i="1" dirty="0">
                  <a:solidFill>
                    <a:srgbClr val="FF0000"/>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3046988"/>
              </a:xfrm>
              <a:prstGeom prst="rect">
                <a:avLst/>
              </a:prstGeom>
              <a:blipFill>
                <a:blip r:embed="rId3"/>
                <a:stretch>
                  <a:fillRect l="-1655" t="-12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021AAD12-0A90-3240-BDC3-91C495BD50E4}"/>
              </a:ext>
            </a:extLst>
          </p:cNvPr>
          <p:cNvSpPr txBox="1"/>
          <p:nvPr/>
        </p:nvSpPr>
        <p:spPr>
          <a:xfrm>
            <a:off x="1253611" y="4806145"/>
            <a:ext cx="6223821" cy="646331"/>
          </a:xfrm>
          <a:prstGeom prst="rect">
            <a:avLst/>
          </a:prstGeom>
          <a:noFill/>
        </p:spPr>
        <p:txBody>
          <a:bodyPr wrap="square" rtlCol="0">
            <a:spAutoFit/>
          </a:bodyPr>
          <a:lstStyle/>
          <a:p>
            <a:r>
              <a:rPr lang="en-US" dirty="0">
                <a:solidFill>
                  <a:srgbClr val="FF0000"/>
                </a:solidFill>
                <a:latin typeface="Helvetica" pitchFamily="2" charset="0"/>
              </a:rPr>
              <a:t>An 80% chance of being true (i.e., </a:t>
            </a:r>
            <a:r>
              <a:rPr lang="en-US" i="1" dirty="0">
                <a:solidFill>
                  <a:srgbClr val="FF0000"/>
                </a:solidFill>
                <a:latin typeface="Helvetica" pitchFamily="2" charset="0"/>
              </a:rPr>
              <a:t>rainy</a:t>
            </a:r>
            <a:r>
              <a:rPr lang="en-US" dirty="0">
                <a:solidFill>
                  <a:srgbClr val="FF0000"/>
                </a:solidFill>
                <a:latin typeface="Helvetica" pitchFamily="2" charset="0"/>
              </a:rPr>
              <a:t>) and a 20% of it being false (i.e., ¬</a:t>
            </a:r>
            <a:r>
              <a:rPr lang="en-US" i="1" dirty="0">
                <a:solidFill>
                  <a:srgbClr val="FF0000"/>
                </a:solidFill>
                <a:latin typeface="Helvetica" pitchFamily="2" charset="0"/>
              </a:rPr>
              <a:t>rainy</a:t>
            </a:r>
            <a:r>
              <a:rPr lang="en-US" dirty="0">
                <a:solidFill>
                  <a:srgbClr val="FF0000"/>
                </a:solidFill>
                <a:latin typeface="Helvetica" pitchFamily="2" charset="0"/>
              </a:rPr>
              <a:t>) </a:t>
            </a:r>
          </a:p>
        </p:txBody>
      </p:sp>
      <p:cxnSp>
        <p:nvCxnSpPr>
          <p:cNvPr id="7" name="Straight Arrow Connector 6">
            <a:extLst>
              <a:ext uri="{FF2B5EF4-FFF2-40B4-BE49-F238E27FC236}">
                <a16:creationId xmlns:a16="http://schemas.microsoft.com/office/drawing/2014/main" id="{C83CF16A-2315-4A43-BA3D-D0A01175CC38}"/>
              </a:ext>
            </a:extLst>
          </p:cNvPr>
          <p:cNvCxnSpPr/>
          <p:nvPr/>
        </p:nvCxnSpPr>
        <p:spPr>
          <a:xfrm flipV="1">
            <a:off x="3416708" y="4252660"/>
            <a:ext cx="0" cy="553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258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3046988"/>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rgbClr val="FF0000"/>
                    </a:solidFill>
                    <a:latin typeface="Helvetica" pitchFamily="2" charset="0"/>
                  </a:rPr>
                  <a:t>Sample </a:t>
                </a:r>
                <a:r>
                  <a:rPr lang="en-US" sz="2400" b="1" dirty="0">
                    <a:solidFill>
                      <a:srgbClr val="FF0000"/>
                    </a:solidFill>
                    <a:latin typeface="Helvetica" pitchFamily="2" charset="0"/>
                  </a:rPr>
                  <a:t>P</a:t>
                </a:r>
                <a:r>
                  <a:rPr lang="en-US" sz="2400" dirty="0">
                    <a:solidFill>
                      <a:srgbClr val="FF0000"/>
                    </a:solidFill>
                    <a:latin typeface="Helvetica" pitchFamily="2" charset="0"/>
                  </a:rPr>
                  <a:t>( </a:t>
                </a:r>
                <a:r>
                  <a:rPr lang="en-US" sz="2400" i="1" dirty="0">
                    <a:solidFill>
                      <a:srgbClr val="FF0000"/>
                    </a:solidFill>
                    <a:latin typeface="Helvetica" pitchFamily="2" charset="0"/>
                  </a:rPr>
                  <a:t>R </a:t>
                </a:r>
                <a:r>
                  <a:rPr lang="en-US" sz="2400" dirty="0">
                    <a:solidFill>
                      <a:srgbClr val="FF0000"/>
                    </a:solidFill>
                    <a:latin typeface="Helvetica" pitchFamily="2" charset="0"/>
                  </a:rPr>
                  <a:t>|</a:t>
                </a:r>
                <a:r>
                  <a:rPr lang="en-US" sz="2400" i="1" dirty="0">
                    <a:solidFill>
                      <a:srgbClr val="FF0000"/>
                    </a:solidFill>
                    <a:latin typeface="Helvetica" pitchFamily="2" charset="0"/>
                  </a:rPr>
                  <a:t> c</a:t>
                </a:r>
                <a:r>
                  <a:rPr lang="en-US" sz="2400" dirty="0">
                    <a:solidFill>
                      <a:srgbClr val="FF0000"/>
                    </a:solidFill>
                    <a:latin typeface="Helvetica" pitchFamily="2" charset="0"/>
                  </a:rPr>
                  <a:t> ) = </a:t>
                </a:r>
                <a14:m>
                  <m:oMath xmlns:m="http://schemas.openxmlformats.org/officeDocument/2006/math">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8</m:t>
                        </m:r>
                        <m:r>
                          <a:rPr lang="en-US" sz="2400" i="1">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2</m:t>
                        </m:r>
                      </m:e>
                    </m:d>
                  </m:oMath>
                </a14:m>
                <a:endParaRPr lang="en-US" sz="2400" i="1" dirty="0">
                  <a:solidFill>
                    <a:srgbClr val="FF0000"/>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3046988"/>
              </a:xfrm>
              <a:prstGeom prst="rect">
                <a:avLst/>
              </a:prstGeom>
              <a:blipFill>
                <a:blip r:embed="rId3"/>
                <a:stretch>
                  <a:fillRect l="-1655" t="-12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021AAD12-0A90-3240-BDC3-91C495BD50E4}"/>
              </a:ext>
            </a:extLst>
          </p:cNvPr>
          <p:cNvSpPr txBox="1"/>
          <p:nvPr/>
        </p:nvSpPr>
        <p:spPr>
          <a:xfrm>
            <a:off x="1253611" y="4806145"/>
            <a:ext cx="6223821" cy="923330"/>
          </a:xfrm>
          <a:prstGeom prst="rect">
            <a:avLst/>
          </a:prstGeom>
          <a:noFill/>
        </p:spPr>
        <p:txBody>
          <a:bodyPr wrap="square" rtlCol="0">
            <a:spAutoFit/>
          </a:bodyPr>
          <a:lstStyle/>
          <a:p>
            <a:r>
              <a:rPr lang="en-US" dirty="0">
                <a:solidFill>
                  <a:srgbClr val="FF0000"/>
                </a:solidFill>
                <a:latin typeface="Helvetica" pitchFamily="2" charset="0"/>
              </a:rPr>
              <a:t>Flip a weighted coin that lands on ‘</a:t>
            </a:r>
            <a:r>
              <a:rPr lang="en-US" i="1" dirty="0">
                <a:solidFill>
                  <a:srgbClr val="FF0000"/>
                </a:solidFill>
                <a:latin typeface="Helvetica" pitchFamily="2" charset="0"/>
              </a:rPr>
              <a:t>heads</a:t>
            </a:r>
            <a:r>
              <a:rPr lang="en-US" dirty="0">
                <a:solidFill>
                  <a:srgbClr val="FF0000"/>
                </a:solidFill>
                <a:latin typeface="Helvetica" pitchFamily="2" charset="0"/>
              </a:rPr>
              <a:t>’ 80% of the time, </a:t>
            </a:r>
            <a:r>
              <a:rPr lang="en-US" i="1" dirty="0">
                <a:solidFill>
                  <a:srgbClr val="FF0000"/>
                </a:solidFill>
                <a:latin typeface="Helvetica" pitchFamily="2" charset="0"/>
              </a:rPr>
              <a:t>heads</a:t>
            </a:r>
            <a:r>
              <a:rPr lang="en-US" dirty="0">
                <a:solidFill>
                  <a:srgbClr val="FF0000"/>
                </a:solidFill>
                <a:latin typeface="Helvetica" pitchFamily="2" charset="0"/>
              </a:rPr>
              <a:t> is </a:t>
            </a:r>
            <a:r>
              <a:rPr lang="en-US" i="1" dirty="0">
                <a:solidFill>
                  <a:srgbClr val="FF0000"/>
                </a:solidFill>
                <a:latin typeface="Helvetica" pitchFamily="2" charset="0"/>
              </a:rPr>
              <a:t>true</a:t>
            </a:r>
            <a:r>
              <a:rPr lang="en-US" dirty="0">
                <a:solidFill>
                  <a:srgbClr val="FF0000"/>
                </a:solidFill>
                <a:latin typeface="Helvetica" pitchFamily="2" charset="0"/>
              </a:rPr>
              <a:t>, </a:t>
            </a:r>
            <a:r>
              <a:rPr lang="en-US" i="1" dirty="0">
                <a:solidFill>
                  <a:srgbClr val="FF0000"/>
                </a:solidFill>
                <a:latin typeface="Helvetica" pitchFamily="2" charset="0"/>
              </a:rPr>
              <a:t>tails</a:t>
            </a:r>
            <a:r>
              <a:rPr lang="en-US" dirty="0">
                <a:solidFill>
                  <a:srgbClr val="FF0000"/>
                </a:solidFill>
                <a:latin typeface="Helvetica" pitchFamily="2" charset="0"/>
              </a:rPr>
              <a:t> is </a:t>
            </a:r>
            <a:r>
              <a:rPr lang="en-US" i="1" dirty="0">
                <a:solidFill>
                  <a:srgbClr val="FF0000"/>
                </a:solidFill>
                <a:latin typeface="Helvetica" pitchFamily="2" charset="0"/>
              </a:rPr>
              <a:t>false</a:t>
            </a:r>
            <a:r>
              <a:rPr lang="en-US" dirty="0">
                <a:solidFill>
                  <a:srgbClr val="FF0000"/>
                </a:solidFill>
                <a:latin typeface="Helvetica" pitchFamily="2" charset="0"/>
              </a:rPr>
              <a:t>.</a:t>
            </a:r>
          </a:p>
          <a:p>
            <a:endParaRPr lang="en-US" dirty="0">
              <a:solidFill>
                <a:srgbClr val="FF0000"/>
              </a:solidFill>
              <a:latin typeface="Helvetica" pitchFamily="2" charset="0"/>
            </a:endParaRPr>
          </a:p>
        </p:txBody>
      </p:sp>
      <p:cxnSp>
        <p:nvCxnSpPr>
          <p:cNvPr id="7" name="Straight Arrow Connector 6">
            <a:extLst>
              <a:ext uri="{FF2B5EF4-FFF2-40B4-BE49-F238E27FC236}">
                <a16:creationId xmlns:a16="http://schemas.microsoft.com/office/drawing/2014/main" id="{C83CF16A-2315-4A43-BA3D-D0A01175CC38}"/>
              </a:ext>
            </a:extLst>
          </p:cNvPr>
          <p:cNvCxnSpPr/>
          <p:nvPr/>
        </p:nvCxnSpPr>
        <p:spPr>
          <a:xfrm flipV="1">
            <a:off x="3416708" y="4252660"/>
            <a:ext cx="0" cy="553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3827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3046988"/>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R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8</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m:t>
                        </m:r>
                      </m:e>
                    </m:d>
                  </m:oMath>
                </a14:m>
                <a:r>
                  <a:rPr lang="en-US" sz="2400" i="1" dirty="0">
                    <a:solidFill>
                      <a:schemeClr val="tx1"/>
                    </a:solidFill>
                    <a:latin typeface="Helvetica" pitchFamily="2" charset="0"/>
                  </a:rPr>
                  <a:t> = true</a:t>
                </a: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3046988"/>
              </a:xfrm>
              <a:prstGeom prst="rect">
                <a:avLst/>
              </a:prstGeom>
              <a:blipFill>
                <a:blip r:embed="rId3"/>
                <a:stretch>
                  <a:fillRect l="-1655" t="-12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8" name="TextBox 7">
            <a:extLst>
              <a:ext uri="{FF2B5EF4-FFF2-40B4-BE49-F238E27FC236}">
                <a16:creationId xmlns:a16="http://schemas.microsoft.com/office/drawing/2014/main" id="{AABC4F4F-4D99-9447-87C9-CBF40921A3AC}"/>
              </a:ext>
            </a:extLst>
          </p:cNvPr>
          <p:cNvSpPr txBox="1"/>
          <p:nvPr/>
        </p:nvSpPr>
        <p:spPr>
          <a:xfrm>
            <a:off x="2231921" y="5191432"/>
            <a:ext cx="5358581" cy="1200329"/>
          </a:xfrm>
          <a:prstGeom prst="rect">
            <a:avLst/>
          </a:prstGeom>
          <a:noFill/>
        </p:spPr>
        <p:txBody>
          <a:bodyPr wrap="square" rtlCol="0">
            <a:spAutoFit/>
          </a:bodyPr>
          <a:lstStyle/>
          <a:p>
            <a:r>
              <a:rPr lang="en-US" sz="2400" dirty="0">
                <a:latin typeface="Helvetica" pitchFamily="2" charset="0"/>
              </a:rPr>
              <a:t>Whatever metaphor you go with, let’s say it comes out true (the most likely option).</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6871159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4154984"/>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R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8</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m:t>
                        </m:r>
                      </m:e>
                    </m:d>
                  </m:oMath>
                </a14:m>
                <a:r>
                  <a:rPr lang="en-US" sz="2400" i="1" dirty="0">
                    <a:solidFill>
                      <a:schemeClr val="tx1"/>
                    </a:solidFill>
                    <a:latin typeface="Helvetica" pitchFamily="2" charset="0"/>
                  </a:rPr>
                  <a:t> = true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a:t>
                </a:r>
                <a:r>
                  <a:rPr lang="en-US" sz="2400" dirty="0"/>
                  <a:t> </a:t>
                </a:r>
                <a14:m>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 ?</m:t>
                    </m:r>
                  </m:oMath>
                </a14:m>
                <a:endParaRPr lang="en-US" sz="2800" dirty="0"/>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4154984"/>
              </a:xfrm>
              <a:prstGeom prst="rect">
                <a:avLst/>
              </a:prstGeom>
              <a:blipFill>
                <a:blip r:embed="rId3"/>
                <a:stretch>
                  <a:fillRect l="-1655" t="-9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8" name="TextBox 7">
            <a:extLst>
              <a:ext uri="{FF2B5EF4-FFF2-40B4-BE49-F238E27FC236}">
                <a16:creationId xmlns:a16="http://schemas.microsoft.com/office/drawing/2014/main" id="{AABC4F4F-4D99-9447-87C9-CBF40921A3AC}"/>
              </a:ext>
            </a:extLst>
          </p:cNvPr>
          <p:cNvSpPr txBox="1"/>
          <p:nvPr/>
        </p:nvSpPr>
        <p:spPr>
          <a:xfrm>
            <a:off x="6322146" y="5161936"/>
            <a:ext cx="5358581" cy="1200329"/>
          </a:xfrm>
          <a:prstGeom prst="rect">
            <a:avLst/>
          </a:prstGeom>
          <a:noFill/>
        </p:spPr>
        <p:txBody>
          <a:bodyPr wrap="square" rtlCol="0">
            <a:spAutoFit/>
          </a:bodyPr>
          <a:lstStyle/>
          <a:p>
            <a:r>
              <a:rPr lang="en-US" sz="2400" dirty="0">
                <a:latin typeface="Helvetica" pitchFamily="2" charset="0"/>
              </a:rPr>
              <a:t>We get to our final variable – it depends on both the values of </a:t>
            </a:r>
            <a:r>
              <a:rPr lang="en-US" sz="2400" i="1" dirty="0">
                <a:latin typeface="Helvetica" pitchFamily="2" charset="0"/>
              </a:rPr>
              <a:t>S</a:t>
            </a:r>
            <a:r>
              <a:rPr lang="en-US" sz="2400" dirty="0">
                <a:latin typeface="Helvetica" pitchFamily="2" charset="0"/>
              </a:rPr>
              <a:t> and </a:t>
            </a:r>
            <a:r>
              <a:rPr lang="en-US" sz="2400" i="1" dirty="0">
                <a:latin typeface="Helvetica" pitchFamily="2" charset="0"/>
              </a:rPr>
              <a:t>R</a:t>
            </a:r>
            <a:r>
              <a:rPr lang="en-US" sz="2400" dirty="0">
                <a:latin typeface="Helvetica" pitchFamily="2" charset="0"/>
              </a:rPr>
              <a:t>. In this sample, </a:t>
            </a:r>
            <a:r>
              <a:rPr lang="en-US" sz="2400" i="1" dirty="0">
                <a:latin typeface="Helvetica" pitchFamily="2" charset="0"/>
              </a:rPr>
              <a:t>S = ¬s, R = r</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41950497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What is </a:t>
            </a:r>
            <a:r>
              <a:rPr lang="en-US" b="1" dirty="0">
                <a:latin typeface="Helvetica" pitchFamily="2" charset="0"/>
              </a:rPr>
              <a:t>P</a:t>
            </a:r>
            <a:r>
              <a:rPr lang="en-US" dirty="0">
                <a:latin typeface="Helvetica" pitchFamily="2" charset="0"/>
              </a:rPr>
              <a:t>( </a:t>
            </a:r>
            <a:r>
              <a:rPr lang="en-US" i="1" dirty="0">
                <a:latin typeface="Helvetica" pitchFamily="2" charset="0"/>
              </a:rPr>
              <a:t>W </a:t>
            </a:r>
            <a:r>
              <a:rPr lang="en-US" dirty="0">
                <a:latin typeface="Helvetica" pitchFamily="2" charset="0"/>
              </a:rPr>
              <a:t>| ¬s, </a:t>
            </a:r>
            <a:r>
              <a:rPr lang="en-US" i="1" dirty="0">
                <a:latin typeface="Helvetica" pitchFamily="2" charset="0"/>
              </a:rPr>
              <a:t>r </a:t>
            </a:r>
            <a:r>
              <a:rPr lang="en-US" dirty="0">
                <a:latin typeface="Helvetica" pitchFamily="2" charset="0"/>
              </a:rPr>
              <a:t>) = ?</a:t>
            </a:r>
            <a:endParaRPr lang="en-US" i="1" dirty="0">
              <a:latin typeface="Helvetica" pitchFamily="2" charset="0"/>
            </a:endParaRPr>
          </a:p>
        </p:txBody>
      </p:sp>
    </p:spTree>
    <p:extLst>
      <p:ext uri="{BB962C8B-B14F-4D97-AF65-F5344CB8AC3E}">
        <p14:creationId xmlns:p14="http://schemas.microsoft.com/office/powerpoint/2010/main" val="1417002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extLst>
                  <p:ext uri="{D42A27DB-BD31-4B8C-83A1-F6EECF244321}">
                    <p14:modId xmlns:p14="http://schemas.microsoft.com/office/powerpoint/2010/main" val="1925401306"/>
                  </p:ext>
                </p:extLst>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extLst>
                  <p:ext uri="{D42A27DB-BD31-4B8C-83A1-F6EECF244321}">
                    <p14:modId xmlns:p14="http://schemas.microsoft.com/office/powerpoint/2010/main" val="1925401306"/>
                  </p:ext>
                </p:extLst>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extLst>
                  <p:ext uri="{D42A27DB-BD31-4B8C-83A1-F6EECF244321}">
                    <p14:modId xmlns:p14="http://schemas.microsoft.com/office/powerpoint/2010/main" val="1780817389"/>
                  </p:ext>
                </p:extLst>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extLst>
                  <p:ext uri="{D42A27DB-BD31-4B8C-83A1-F6EECF244321}">
                    <p14:modId xmlns:p14="http://schemas.microsoft.com/office/powerpoint/2010/main" val="1780817389"/>
                  </p:ext>
                </p:extLst>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324465" y="4923275"/>
                <a:ext cx="4277031" cy="369332"/>
              </a:xfrm>
              <a:prstGeom prst="rect">
                <a:avLst/>
              </a:prstGeom>
              <a:noFill/>
            </p:spPr>
            <p:txBody>
              <a:bodyPr wrap="square" rtlCol="0">
                <a:spAutoFit/>
              </a:bodyPr>
              <a:lstStyle/>
              <a:p>
                <a:r>
                  <a:rPr lang="en-US" dirty="0">
                    <a:latin typeface="Helvetica" pitchFamily="2" charset="0"/>
                  </a:rPr>
                  <a:t>It is </a:t>
                </a:r>
                <a:r>
                  <a:rPr lang="en-US" b="1" dirty="0">
                    <a:latin typeface="Helvetica" pitchFamily="2" charset="0"/>
                  </a:rPr>
                  <a:t>P</a:t>
                </a:r>
                <a:r>
                  <a:rPr lang="en-US" dirty="0">
                    <a:latin typeface="Helvetica" pitchFamily="2" charset="0"/>
                  </a:rPr>
                  <a:t>( </a:t>
                </a:r>
                <a:r>
                  <a:rPr lang="en-US" i="1" dirty="0">
                    <a:latin typeface="Helvetica" pitchFamily="2" charset="0"/>
                  </a:rPr>
                  <a:t>W </a:t>
                </a:r>
                <a:r>
                  <a:rPr lang="en-US" dirty="0">
                    <a:latin typeface="Helvetica" pitchFamily="2" charset="0"/>
                  </a:rPr>
                  <a:t>| ¬s, </a:t>
                </a:r>
                <a:r>
                  <a:rPr lang="en-US" i="1" dirty="0">
                    <a:latin typeface="Helvetica" pitchFamily="2" charset="0"/>
                  </a:rPr>
                  <a:t>r </a:t>
                </a:r>
                <a:r>
                  <a:rPr lang="en-US" dirty="0">
                    <a:latin typeface="Helvetica" pitchFamily="2" charset="0"/>
                  </a:rPr>
                  <a:t>) = </a:t>
                </a:r>
                <a14:m>
                  <m:oMath xmlns:m="http://schemas.openxmlformats.org/officeDocument/2006/math">
                    <m:d>
                      <m:dPr>
                        <m:begChr m:val="⟨"/>
                        <m:endChr m:val="⟩"/>
                        <m:ctrlP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9</m:t>
                        </m:r>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m:t>
                        </m:r>
                      </m:e>
                    </m:d>
                  </m:oMath>
                </a14:m>
                <a:endParaRPr lang="en-US" i="1" dirty="0">
                  <a:latin typeface="Helvetica"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324465" y="4923275"/>
                <a:ext cx="4277031" cy="369332"/>
              </a:xfrm>
              <a:prstGeom prst="rect">
                <a:avLst/>
              </a:prstGeom>
              <a:blipFill>
                <a:blip r:embed="rId11"/>
                <a:stretch>
                  <a:fillRect l="-1187" t="-6667" b="-2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8506D39-4DCD-A343-9F13-57CE08AFBB72}"/>
              </a:ext>
            </a:extLst>
          </p:cNvPr>
          <p:cNvCxnSpPr>
            <a:cxnSpLocks/>
          </p:cNvCxnSpPr>
          <p:nvPr/>
        </p:nvCxnSpPr>
        <p:spPr>
          <a:xfrm>
            <a:off x="3327170" y="5241579"/>
            <a:ext cx="3480979" cy="73151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380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4154984"/>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R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8</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m:t>
                        </m:r>
                      </m:e>
                    </m:d>
                  </m:oMath>
                </a14:m>
                <a:r>
                  <a:rPr lang="en-US" sz="2400" i="1" dirty="0">
                    <a:solidFill>
                      <a:schemeClr val="tx1"/>
                    </a:solidFill>
                    <a:latin typeface="Helvetica" pitchFamily="2" charset="0"/>
                  </a:rPr>
                  <a:t> = true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a:t>
                </a:r>
                <a:r>
                  <a:rPr lang="en-US" sz="2400" dirty="0"/>
                  <a:t> </a:t>
                </a:r>
                <a14:m>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0.9,0.1</m:t>
                        </m:r>
                      </m:e>
                    </m:d>
                  </m:oMath>
                </a14:m>
                <a:endParaRPr lang="en-US" sz="2800" dirty="0"/>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4154984"/>
              </a:xfrm>
              <a:prstGeom prst="rect">
                <a:avLst/>
              </a:prstGeom>
              <a:blipFill>
                <a:blip r:embed="rId3"/>
                <a:stretch>
                  <a:fillRect l="-1655" t="-9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11976671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358581" cy="4154984"/>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R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8</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m:t>
                        </m:r>
                      </m:e>
                    </m:d>
                  </m:oMath>
                </a14:m>
                <a:r>
                  <a:rPr lang="en-US" sz="2400" i="1" dirty="0">
                    <a:solidFill>
                      <a:schemeClr val="tx1"/>
                    </a:solidFill>
                    <a:latin typeface="Helvetica" pitchFamily="2" charset="0"/>
                  </a:rPr>
                  <a:t> = true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rgbClr val="FF0000"/>
                    </a:solidFill>
                    <a:latin typeface="Helvetica" pitchFamily="2" charset="0"/>
                  </a:rPr>
                  <a:t>Sample</a:t>
                </a:r>
                <a:r>
                  <a:rPr lang="en-US" sz="2400" dirty="0">
                    <a:solidFill>
                      <a:srgbClr val="FF0000"/>
                    </a:solidFill>
                  </a:rPr>
                  <a:t> </a:t>
                </a:r>
                <a14:m>
                  <m:oMath xmlns:m="http://schemas.openxmlformats.org/officeDocument/2006/math">
                    <m:r>
                      <a:rPr lang="en-US" sz="2400" b="1">
                        <a:solidFill>
                          <a:srgbClr val="FF0000"/>
                        </a:solidFill>
                        <a:latin typeface="Cambria Math" panose="02040503050406030204" pitchFamily="18" charset="0"/>
                      </a:rPr>
                      <m:t>𝐏</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𝑊</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𝑟</m:t>
                        </m:r>
                      </m:e>
                    </m:d>
                    <m:r>
                      <a:rPr lang="en-US" sz="2400" i="1">
                        <a:solidFill>
                          <a:srgbClr val="FF0000"/>
                        </a:solidFill>
                        <a:latin typeface="Cambria Math" panose="02040503050406030204" pitchFamily="18" charset="0"/>
                      </a:rPr>
                      <m:t>=</m:t>
                    </m:r>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0.9,0.1</m:t>
                        </m:r>
                      </m:e>
                    </m:d>
                  </m:oMath>
                </a14:m>
                <a:endParaRPr lang="en-US" sz="2800" dirty="0"/>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358581" cy="4154984"/>
              </a:xfrm>
              <a:prstGeom prst="rect">
                <a:avLst/>
              </a:prstGeom>
              <a:blipFill>
                <a:blip r:embed="rId3"/>
                <a:stretch>
                  <a:fillRect l="-1655" t="-9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17379D93-8DE6-9845-B90F-ADE668E0AD5F}"/>
              </a:ext>
            </a:extLst>
          </p:cNvPr>
          <p:cNvSpPr txBox="1"/>
          <p:nvPr/>
        </p:nvSpPr>
        <p:spPr>
          <a:xfrm>
            <a:off x="1548580" y="5381332"/>
            <a:ext cx="4148278" cy="646331"/>
          </a:xfrm>
          <a:prstGeom prst="rect">
            <a:avLst/>
          </a:prstGeom>
          <a:noFill/>
        </p:spPr>
        <p:txBody>
          <a:bodyPr wrap="square" rtlCol="0">
            <a:spAutoFit/>
          </a:bodyPr>
          <a:lstStyle/>
          <a:p>
            <a:r>
              <a:rPr lang="en-US" dirty="0">
                <a:solidFill>
                  <a:srgbClr val="FF0000"/>
                </a:solidFill>
                <a:latin typeface="Helvetica" pitchFamily="2" charset="0"/>
              </a:rPr>
              <a:t>Flip an unfair coin, 90% to land on </a:t>
            </a:r>
            <a:r>
              <a:rPr lang="en-US" i="1" dirty="0">
                <a:solidFill>
                  <a:srgbClr val="FF0000"/>
                </a:solidFill>
                <a:latin typeface="Helvetica" pitchFamily="2" charset="0"/>
              </a:rPr>
              <a:t>true</a:t>
            </a:r>
            <a:r>
              <a:rPr lang="en-US" dirty="0">
                <a:solidFill>
                  <a:srgbClr val="FF0000"/>
                </a:solidFill>
                <a:latin typeface="Helvetica" pitchFamily="2" charset="0"/>
              </a:rPr>
              <a:t>, 10% chance for  </a:t>
            </a:r>
            <a:r>
              <a:rPr lang="en-US" i="1" dirty="0">
                <a:solidFill>
                  <a:srgbClr val="FF0000"/>
                </a:solidFill>
                <a:latin typeface="Helvetica" pitchFamily="2" charset="0"/>
              </a:rPr>
              <a:t>false</a:t>
            </a:r>
            <a:r>
              <a:rPr lang="en-US" dirty="0">
                <a:solidFill>
                  <a:srgbClr val="FF0000"/>
                </a:solidFill>
                <a:latin typeface="Helvetica" pitchFamily="2" charset="0"/>
              </a:rPr>
              <a:t>.</a:t>
            </a:r>
          </a:p>
        </p:txBody>
      </p:sp>
      <p:cxnSp>
        <p:nvCxnSpPr>
          <p:cNvPr id="7" name="Straight Arrow Connector 6">
            <a:extLst>
              <a:ext uri="{FF2B5EF4-FFF2-40B4-BE49-F238E27FC236}">
                <a16:creationId xmlns:a16="http://schemas.microsoft.com/office/drawing/2014/main" id="{1A781BB8-63A5-7C42-B7BC-3EE8F852F19D}"/>
              </a:ext>
            </a:extLst>
          </p:cNvPr>
          <p:cNvCxnSpPr>
            <a:cxnSpLocks/>
          </p:cNvCxnSpPr>
          <p:nvPr/>
        </p:nvCxnSpPr>
        <p:spPr>
          <a:xfrm flipV="1">
            <a:off x="3711676" y="4984955"/>
            <a:ext cx="0" cy="3963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168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216539"/>
              </a:xfrm>
              <a:prstGeom prst="rect">
                <a:avLst/>
              </a:prstGeom>
              <a:noFill/>
            </p:spPr>
            <p:txBody>
              <a:bodyPr wrap="square" rtlCol="0">
                <a:spAutoFit/>
              </a:bodyPr>
              <a:lstStyle/>
              <a:p>
                <a:r>
                  <a:rPr lang="en-US" sz="2400" dirty="0">
                    <a:latin typeface="Helvetica" pitchFamily="2" charset="0"/>
                  </a:rPr>
                  <a:t>To Generate a Sample:</a:t>
                </a:r>
              </a:p>
              <a:p>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0.5,0.5</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true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S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0.1,0.9</m:t>
                        </m:r>
                      </m:e>
                    </m:d>
                  </m:oMath>
                </a14:m>
                <a:r>
                  <a:rPr lang="en-US" sz="2400" dirty="0">
                    <a:solidFill>
                      <a:schemeClr val="tx1"/>
                    </a:solidFill>
                    <a:latin typeface="Helvetica" pitchFamily="2" charset="0"/>
                  </a:rPr>
                  <a:t> = </a:t>
                </a:r>
                <a:r>
                  <a:rPr lang="en-US" sz="2400" i="1" dirty="0">
                    <a:solidFill>
                      <a:schemeClr val="tx1"/>
                    </a:solidFill>
                    <a:latin typeface="Helvetica" pitchFamily="2" charset="0"/>
                  </a:rPr>
                  <a:t>false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solidFill>
                      <a:schemeClr val="tx1"/>
                    </a:solidFill>
                    <a:latin typeface="Helvetica" pitchFamily="2" charset="0"/>
                  </a:rPr>
                  <a:t>Sample </a:t>
                </a:r>
                <a:r>
                  <a:rPr lang="en-US" sz="2400" b="1" dirty="0">
                    <a:solidFill>
                      <a:schemeClr val="tx1"/>
                    </a:solidFill>
                    <a:latin typeface="Helvetica" pitchFamily="2" charset="0"/>
                  </a:rPr>
                  <a:t>P</a:t>
                </a:r>
                <a:r>
                  <a:rPr lang="en-US" sz="2400" dirty="0">
                    <a:solidFill>
                      <a:schemeClr val="tx1"/>
                    </a:solidFill>
                    <a:latin typeface="Helvetica" pitchFamily="2" charset="0"/>
                  </a:rPr>
                  <a:t>( </a:t>
                </a:r>
                <a:r>
                  <a:rPr lang="en-US" sz="2400" i="1" dirty="0">
                    <a:solidFill>
                      <a:schemeClr val="tx1"/>
                    </a:solidFill>
                    <a:latin typeface="Helvetica" pitchFamily="2" charset="0"/>
                  </a:rPr>
                  <a:t>R </a:t>
                </a:r>
                <a:r>
                  <a:rPr lang="en-US" sz="2400" dirty="0">
                    <a:solidFill>
                      <a:schemeClr val="tx1"/>
                    </a:solidFill>
                    <a:latin typeface="Helvetica" pitchFamily="2" charset="0"/>
                  </a:rPr>
                  <a:t>|</a:t>
                </a:r>
                <a:r>
                  <a:rPr lang="en-US" sz="2400" i="1" dirty="0">
                    <a:solidFill>
                      <a:schemeClr val="tx1"/>
                    </a:solidFill>
                    <a:latin typeface="Helvetica" pitchFamily="2" charset="0"/>
                  </a:rPr>
                  <a:t> c</a:t>
                </a:r>
                <a:r>
                  <a:rPr lang="en-US" sz="2400" dirty="0">
                    <a:solidFill>
                      <a:schemeClr val="tx1"/>
                    </a:solidFill>
                    <a:latin typeface="Helvetica" pitchFamily="2" charset="0"/>
                  </a:rPr>
                  <a:t> ) =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8</m:t>
                        </m:r>
                        <m:r>
                          <a:rPr lang="en-US" sz="2400" i="1">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2</m:t>
                        </m:r>
                      </m:e>
                    </m:d>
                  </m:oMath>
                </a14:m>
                <a:r>
                  <a:rPr lang="en-US" sz="2400" i="1" dirty="0">
                    <a:solidFill>
                      <a:schemeClr val="tx1"/>
                    </a:solidFill>
                    <a:latin typeface="Helvetica" pitchFamily="2" charset="0"/>
                  </a:rPr>
                  <a:t> = true</a:t>
                </a:r>
              </a:p>
              <a:p>
                <a:pPr marL="285750" indent="-285750">
                  <a:buFont typeface="Arial" panose="020B0604020202020204" pitchFamily="34" charset="0"/>
                  <a:buChar char="•"/>
                </a:pPr>
                <a:endParaRPr lang="en-US" sz="2400" i="1" dirty="0">
                  <a:latin typeface="Helvetica" pitchFamily="2" charset="0"/>
                </a:endParaRPr>
              </a:p>
              <a:p>
                <a:pPr marL="285750" indent="-285750">
                  <a:buFont typeface="Arial" panose="020B0604020202020204" pitchFamily="34" charset="0"/>
                  <a:buChar char="•"/>
                </a:pPr>
                <a:r>
                  <a:rPr lang="en-US" sz="2400" dirty="0">
                    <a:latin typeface="Helvetica" pitchFamily="2" charset="0"/>
                  </a:rPr>
                  <a:t>Sample</a:t>
                </a:r>
                <a:r>
                  <a:rPr lang="en-US" sz="2400" dirty="0"/>
                  <a:t> </a:t>
                </a:r>
                <a14:m>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0.9,0.1</m:t>
                        </m:r>
                      </m:e>
                    </m:d>
                  </m:oMath>
                </a14:m>
                <a:r>
                  <a:rPr lang="en-US" sz="2800" dirty="0"/>
                  <a:t> = </a:t>
                </a:r>
                <a:r>
                  <a:rPr lang="en-US" sz="2400" i="1" dirty="0">
                    <a:latin typeface="Helvetica" pitchFamily="2" charset="0"/>
                  </a:rPr>
                  <a:t>true</a:t>
                </a: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4216539"/>
              </a:xfrm>
              <a:prstGeom prst="rect">
                <a:avLst/>
              </a:prstGeom>
              <a:blipFill>
                <a:blip r:embed="rId3"/>
                <a:stretch>
                  <a:fillRect l="-1559" t="-90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6715437" y="5191433"/>
            <a:ext cx="5358581" cy="1200329"/>
          </a:xfrm>
          <a:prstGeom prst="rect">
            <a:avLst/>
          </a:prstGeom>
          <a:noFill/>
        </p:spPr>
        <p:txBody>
          <a:bodyPr wrap="square" rtlCol="0">
            <a:spAutoFit/>
          </a:bodyPr>
          <a:lstStyle/>
          <a:p>
            <a:r>
              <a:rPr lang="en-US" sz="2400" dirty="0">
                <a:latin typeface="Helvetica" pitchFamily="2" charset="0"/>
              </a:rPr>
              <a:t>And let’s say it ends up being </a:t>
            </a:r>
            <a:r>
              <a:rPr lang="en-US" sz="2400" i="1" dirty="0">
                <a:latin typeface="Helvetica" pitchFamily="2" charset="0"/>
              </a:rPr>
              <a:t>true</a:t>
            </a:r>
            <a:r>
              <a:rPr lang="en-US" sz="2400" dirty="0">
                <a:latin typeface="Helvetica" pitchFamily="2" charset="0"/>
              </a:rPr>
              <a:t> (the mostly likely outcome). We’ve now generated a sample!</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36608487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1569660"/>
          </a:xfrm>
          <a:prstGeom prst="rect">
            <a:avLst/>
          </a:prstGeom>
          <a:noFill/>
        </p:spPr>
        <p:txBody>
          <a:bodyPr wrap="square" rtlCol="0">
            <a:spAutoFit/>
          </a:bodyPr>
          <a:lstStyle/>
          <a:p>
            <a:r>
              <a:rPr lang="en-US" sz="2400" dirty="0">
                <a:latin typeface="Helvetica" pitchFamily="2" charset="0"/>
              </a:rPr>
              <a:t>To Generate another Sample:</a:t>
            </a: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56966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6715437" y="5191433"/>
            <a:ext cx="5358581" cy="461665"/>
          </a:xfrm>
          <a:prstGeom prst="rect">
            <a:avLst/>
          </a:prstGeom>
          <a:noFill/>
        </p:spPr>
        <p:txBody>
          <a:bodyPr wrap="square" rtlCol="0">
            <a:spAutoFit/>
          </a:bodyPr>
          <a:lstStyle/>
          <a:p>
            <a:r>
              <a:rPr lang="en-US" sz="2400" dirty="0">
                <a:latin typeface="Helvetica" pitchFamily="2" charset="0"/>
              </a:rPr>
              <a:t>Let’s do it again!</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145765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5010412" y="438490"/>
            <a:ext cx="6643518" cy="1754326"/>
          </a:xfrm>
          <a:prstGeom prst="rect">
            <a:avLst/>
          </a:prstGeom>
          <a:noFill/>
        </p:spPr>
        <p:txBody>
          <a:bodyPr wrap="square" rtlCol="0">
            <a:spAutoFit/>
          </a:bodyPr>
          <a:lstStyle/>
          <a:p>
            <a:r>
              <a:rPr lang="en-US" dirty="0">
                <a:latin typeface="Helvetica" pitchFamily="2" charset="0"/>
              </a:rPr>
              <a:t>The probability of toothache is affected by its parent (“Cavity”).</a:t>
            </a:r>
          </a:p>
          <a:p>
            <a:endParaRPr lang="en-US" dirty="0">
              <a:latin typeface="Helvetica" pitchFamily="2" charset="0"/>
            </a:endParaRPr>
          </a:p>
          <a:p>
            <a:r>
              <a:rPr lang="en-US" dirty="0">
                <a:latin typeface="Helvetica" pitchFamily="2" charset="0"/>
              </a:rPr>
              <a:t>e.g., If we have a cavity, more likely to have a toothache.</a:t>
            </a:r>
          </a:p>
          <a:p>
            <a:endParaRPr lang="en-US" dirty="0">
              <a:latin typeface="Helvetica" pitchFamily="2" charset="0"/>
            </a:endParaRPr>
          </a:p>
          <a:p>
            <a:r>
              <a:rPr lang="en-US" dirty="0">
                <a:latin typeface="Helvetica" pitchFamily="2" charset="0"/>
              </a:rPr>
              <a:t>So each row of the Toothache table represents a different value that Cavity can have.</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7500" b="-220000"/>
                          </a:stretch>
                        </a:blipFill>
                      </a:tcPr>
                    </a:tc>
                    <a:tc>
                      <a:txBody>
                        <a:bodyPr/>
                        <a:lstStyle/>
                        <a:p>
                          <a:endParaRPr lang="en-US"/>
                        </a:p>
                      </a:txBody>
                      <a:tcPr>
                        <a:blipFill>
                          <a:blip r:embed="rId6"/>
                          <a:stretch>
                            <a:fillRect l="-54887" t="-3333" r="-1504" b="-220000"/>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7500"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7500" b="-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2535" b="-231034"/>
                          </a:stretch>
                        </a:blipFill>
                      </a:tcPr>
                    </a:tc>
                    <a:tc>
                      <a:txBody>
                        <a:bodyPr/>
                        <a:lstStyle/>
                        <a:p>
                          <a:endParaRPr lang="en-US"/>
                        </a:p>
                      </a:txBody>
                      <a:tcPr>
                        <a:blipFill>
                          <a:blip r:embed="rId7"/>
                          <a:stretch>
                            <a:fillRect l="-85714" r="-3571"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2535"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2535"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Choice>
        <mc:Fallback>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365760">
                    <a:tc>
                      <a:txBody>
                        <a:bodyPr/>
                        <a:lstStyle/>
                        <a:p>
                          <a:endParaRPr lang="en-US"/>
                        </a:p>
                      </a:txBody>
                      <a:tcPr>
                        <a:blipFill>
                          <a:blip r:embed="rId8"/>
                          <a:stretch>
                            <a:fillRect l="-833" r="-105833" b="-131034"/>
                          </a:stretch>
                        </a:blipFill>
                      </a:tcPr>
                    </a:tc>
                    <a:tc>
                      <a:txBody>
                        <a:bodyPr/>
                        <a:lstStyle/>
                        <a:p>
                          <a:endParaRPr lang="en-US"/>
                        </a:p>
                      </a:txBody>
                      <a:tcPr>
                        <a:blipFill>
                          <a:blip r:embed="rId8"/>
                          <a:stretch>
                            <a:fillRect l="-96800" r="-1600"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Fallback>
      </mc:AlternateContent>
      <p:graphicFrame>
        <p:nvGraphicFramePr>
          <p:cNvPr id="17" name="Table 16">
            <a:extLst>
              <a:ext uri="{FF2B5EF4-FFF2-40B4-BE49-F238E27FC236}">
                <a16:creationId xmlns:a16="http://schemas.microsoft.com/office/drawing/2014/main" id="{A899F748-B7B1-554D-8388-A9A4C688D65F}"/>
              </a:ext>
            </a:extLst>
          </p:cNvPr>
          <p:cNvGraphicFramePr>
            <a:graphicFrameLocks noGrp="1"/>
          </p:cNvGraphicFramePr>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
        <p:nvSpPr>
          <p:cNvPr id="29" name="Oval 28">
            <a:extLst>
              <a:ext uri="{FF2B5EF4-FFF2-40B4-BE49-F238E27FC236}">
                <a16:creationId xmlns:a16="http://schemas.microsoft.com/office/drawing/2014/main" id="{4DB2EB0C-CA24-9B45-8F5F-B52C205CAAA8}"/>
              </a:ext>
            </a:extLst>
          </p:cNvPr>
          <p:cNvSpPr/>
          <p:nvPr/>
        </p:nvSpPr>
        <p:spPr>
          <a:xfrm>
            <a:off x="3799572" y="4356971"/>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7249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2677656"/>
              </a:xfrm>
              <a:prstGeom prst="rect">
                <a:avLst/>
              </a:prstGeom>
              <a:noFill/>
            </p:spPr>
            <p:txBody>
              <a:bodyPr wrap="square" rtlCol="0">
                <a:spAutoFit/>
              </a:bodyPr>
              <a:lstStyle/>
              <a:p>
                <a:r>
                  <a:rPr lang="en-US" sz="2400" dirty="0">
                    <a:latin typeface="Helvetica" pitchFamily="2" charset="0"/>
                  </a:rPr>
                  <a:t>To Generate another Sample:</a:t>
                </a:r>
              </a:p>
              <a:p>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0.5,0.5</m:t>
                        </m:r>
                      </m:e>
                    </m:d>
                  </m:oMath>
                </a14:m>
                <a:r>
                  <a:rPr lang="en-US" sz="2400" dirty="0">
                    <a:latin typeface="Helvetica" pitchFamily="2" charset="0"/>
                  </a:rPr>
                  <a:t> = </a:t>
                </a:r>
                <a:r>
                  <a:rPr lang="en-US" sz="2400" i="1" dirty="0">
                    <a:latin typeface="Helvetica" pitchFamily="2" charset="0"/>
                  </a:rPr>
                  <a:t>false</a:t>
                </a: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2677656"/>
              </a:xfrm>
              <a:prstGeom prst="rect">
                <a:avLst/>
              </a:prstGeom>
              <a:blipFill>
                <a:blip r:embed="rId3"/>
                <a:stretch>
                  <a:fillRect l="-1559" t="-14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56966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6715437" y="5191433"/>
            <a:ext cx="5029201" cy="830997"/>
          </a:xfrm>
          <a:prstGeom prst="rect">
            <a:avLst/>
          </a:prstGeom>
          <a:noFill/>
        </p:spPr>
        <p:txBody>
          <a:bodyPr wrap="square" rtlCol="0">
            <a:spAutoFit/>
          </a:bodyPr>
          <a:lstStyle/>
          <a:p>
            <a:r>
              <a:rPr lang="en-US" sz="2400" dirty="0">
                <a:latin typeface="Helvetica" pitchFamily="2" charset="0"/>
              </a:rPr>
              <a:t>This time, we randomly determine that it isn’t cloudy today.</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34706169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524315"/>
              </a:xfrm>
              <a:prstGeom prst="rect">
                <a:avLst/>
              </a:prstGeom>
              <a:noFill/>
            </p:spPr>
            <p:txBody>
              <a:bodyPr wrap="square" rtlCol="0">
                <a:spAutoFit/>
              </a:bodyPr>
              <a:lstStyle/>
              <a:p>
                <a:r>
                  <a:rPr lang="en-US" sz="2400" dirty="0">
                    <a:latin typeface="Helvetica" pitchFamily="2" charset="0"/>
                  </a:rPr>
                  <a:t>To Generate another Sample:</a:t>
                </a:r>
              </a:p>
              <a:p>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0.5,0.5</m:t>
                        </m:r>
                      </m:e>
                    </m:d>
                  </m:oMath>
                </a14:m>
                <a:r>
                  <a:rPr lang="en-US" sz="2400" dirty="0">
                    <a:latin typeface="Helvetica" pitchFamily="2" charset="0"/>
                  </a:rPr>
                  <a:t> = </a:t>
                </a:r>
                <a:r>
                  <a:rPr lang="en-US" sz="2400" i="1" dirty="0">
                    <a:latin typeface="Helvetica" pitchFamily="2" charset="0"/>
                  </a:rPr>
                  <a:t>false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5</m:t>
                        </m:r>
                        <m:r>
                          <a:rPr lang="en-US" sz="2400" i="1">
                            <a:latin typeface="Cambria Math" panose="02040503050406030204" pitchFamily="18" charset="0"/>
                          </a:rPr>
                          <m:t>,0.</m:t>
                        </m:r>
                        <m:r>
                          <a:rPr lang="en-US" sz="2400" b="0" i="1" smtClean="0">
                            <a:latin typeface="Cambria Math" panose="02040503050406030204" pitchFamily="18" charset="0"/>
                          </a:rPr>
                          <m:t>5</m:t>
                        </m:r>
                      </m:e>
                    </m:d>
                  </m:oMath>
                </a14:m>
                <a:r>
                  <a:rPr lang="en-US" sz="2400" dirty="0">
                    <a:latin typeface="Helvetica" pitchFamily="2" charset="0"/>
                  </a:rPr>
                  <a:t> = </a:t>
                </a:r>
                <a:r>
                  <a:rPr lang="en-US" sz="2400" i="1" dirty="0">
                    <a:latin typeface="Helvetica" pitchFamily="2" charset="0"/>
                  </a:rPr>
                  <a:t>true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4524315"/>
              </a:xfrm>
              <a:prstGeom prst="rect">
                <a:avLst/>
              </a:prstGeom>
              <a:blipFill>
                <a:blip r:embed="rId3"/>
                <a:stretch>
                  <a:fillRect l="-1559" t="-84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56966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6051761" y="5191433"/>
            <a:ext cx="5692878" cy="1200329"/>
          </a:xfrm>
          <a:prstGeom prst="rect">
            <a:avLst/>
          </a:prstGeom>
          <a:noFill/>
        </p:spPr>
        <p:txBody>
          <a:bodyPr wrap="square" rtlCol="0">
            <a:spAutoFit/>
          </a:bodyPr>
          <a:lstStyle/>
          <a:p>
            <a:r>
              <a:rPr lang="en-US" sz="2400" dirty="0">
                <a:latin typeface="Helvetica" pitchFamily="2" charset="0"/>
              </a:rPr>
              <a:t>When it’s not cloudy, there’s a 50/50 chance you run the sprinkler. Let’s say that we do use the sprinkler.</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4110748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5632311"/>
              </a:xfrm>
              <a:prstGeom prst="rect">
                <a:avLst/>
              </a:prstGeom>
              <a:noFill/>
            </p:spPr>
            <p:txBody>
              <a:bodyPr wrap="square" rtlCol="0">
                <a:spAutoFit/>
              </a:bodyPr>
              <a:lstStyle/>
              <a:p>
                <a:r>
                  <a:rPr lang="en-US" sz="2400" dirty="0">
                    <a:latin typeface="Helvetica" pitchFamily="2" charset="0"/>
                  </a:rPr>
                  <a:t>To Generate another Sample:</a:t>
                </a:r>
              </a:p>
              <a:p>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0.5,0.5</m:t>
                        </m:r>
                      </m:e>
                    </m:d>
                  </m:oMath>
                </a14:m>
                <a:r>
                  <a:rPr lang="en-US" sz="2400" dirty="0">
                    <a:latin typeface="Helvetica" pitchFamily="2" charset="0"/>
                  </a:rPr>
                  <a:t> = </a:t>
                </a:r>
                <a:r>
                  <a:rPr lang="en-US" sz="2400" i="1" dirty="0">
                    <a:latin typeface="Helvetica" pitchFamily="2" charset="0"/>
                  </a:rPr>
                  <a:t>false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5</m:t>
                        </m:r>
                        <m:r>
                          <a:rPr lang="en-US" sz="2400" i="1">
                            <a:latin typeface="Cambria Math" panose="02040503050406030204" pitchFamily="18" charset="0"/>
                          </a:rPr>
                          <m:t>,0.</m:t>
                        </m:r>
                        <m:r>
                          <a:rPr lang="en-US" sz="2400" b="0" i="1" smtClean="0">
                            <a:latin typeface="Cambria Math" panose="02040503050406030204" pitchFamily="18" charset="0"/>
                          </a:rPr>
                          <m:t>5</m:t>
                        </m:r>
                      </m:e>
                    </m:d>
                  </m:oMath>
                </a14:m>
                <a:r>
                  <a:rPr lang="en-US" sz="2400" dirty="0">
                    <a:latin typeface="Helvetica" pitchFamily="2" charset="0"/>
                  </a:rPr>
                  <a:t> = </a:t>
                </a:r>
                <a:r>
                  <a:rPr lang="en-US" sz="2400" i="1" dirty="0">
                    <a:latin typeface="Helvetica" pitchFamily="2" charset="0"/>
                  </a:rPr>
                  <a:t>true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2</m:t>
                        </m:r>
                        <m:r>
                          <a:rPr lang="en-US" sz="2400" i="1">
                            <a:latin typeface="Cambria Math" panose="02040503050406030204" pitchFamily="18" charset="0"/>
                          </a:rPr>
                          <m:t>,0.</m:t>
                        </m:r>
                        <m:r>
                          <a:rPr lang="en-US" sz="2400" b="0" i="1" smtClean="0">
                            <a:latin typeface="Cambria Math" panose="02040503050406030204" pitchFamily="18" charset="0"/>
                          </a:rPr>
                          <m:t>8</m:t>
                        </m:r>
                      </m:e>
                    </m:d>
                  </m:oMath>
                </a14:m>
                <a:r>
                  <a:rPr lang="en-US" sz="2400" i="1" dirty="0">
                    <a:latin typeface="Helvetica" pitchFamily="2" charset="0"/>
                  </a:rPr>
                  <a:t> = false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5632311"/>
              </a:xfrm>
              <a:prstGeom prst="rect">
                <a:avLst/>
              </a:prstGeom>
              <a:blipFill>
                <a:blip r:embed="rId3"/>
                <a:stretch>
                  <a:fillRect l="-1559" t="-67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56966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6051761" y="5191433"/>
            <a:ext cx="5692878" cy="1200329"/>
          </a:xfrm>
          <a:prstGeom prst="rect">
            <a:avLst/>
          </a:prstGeom>
          <a:noFill/>
        </p:spPr>
        <p:txBody>
          <a:bodyPr wrap="square" rtlCol="0">
            <a:spAutoFit/>
          </a:bodyPr>
          <a:lstStyle/>
          <a:p>
            <a:r>
              <a:rPr lang="en-US" sz="2400" dirty="0">
                <a:latin typeface="Helvetica" pitchFamily="2" charset="0"/>
              </a:rPr>
              <a:t>When it isn’t cloudy, there’s only a 20% chance it rains. Let’s say in this sample it doesn’t rain.</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37153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6801862"/>
              </a:xfrm>
              <a:prstGeom prst="rect">
                <a:avLst/>
              </a:prstGeom>
              <a:noFill/>
            </p:spPr>
            <p:txBody>
              <a:bodyPr wrap="square" rtlCol="0">
                <a:spAutoFit/>
              </a:bodyPr>
              <a:lstStyle/>
              <a:p>
                <a:r>
                  <a:rPr lang="en-US" sz="2400" dirty="0">
                    <a:latin typeface="Helvetica" pitchFamily="2" charset="0"/>
                  </a:rPr>
                  <a:t>To Generate another Sample:</a:t>
                </a:r>
              </a:p>
              <a:p>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0.5,0.5</m:t>
                        </m:r>
                      </m:e>
                    </m:d>
                  </m:oMath>
                </a14:m>
                <a:r>
                  <a:rPr lang="en-US" sz="2400" dirty="0">
                    <a:latin typeface="Helvetica" pitchFamily="2" charset="0"/>
                  </a:rPr>
                  <a:t> = </a:t>
                </a:r>
                <a:r>
                  <a:rPr lang="en-US" sz="2400" i="1" dirty="0">
                    <a:latin typeface="Helvetica" pitchFamily="2" charset="0"/>
                  </a:rPr>
                  <a:t>false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5</m:t>
                        </m:r>
                        <m:r>
                          <a:rPr lang="en-US" sz="2400" i="1">
                            <a:latin typeface="Cambria Math" panose="02040503050406030204" pitchFamily="18" charset="0"/>
                          </a:rPr>
                          <m:t>,0.</m:t>
                        </m:r>
                        <m:r>
                          <a:rPr lang="en-US" sz="2400" b="0" i="1" smtClean="0">
                            <a:latin typeface="Cambria Math" panose="02040503050406030204" pitchFamily="18" charset="0"/>
                          </a:rPr>
                          <m:t>5</m:t>
                        </m:r>
                      </m:e>
                    </m:d>
                  </m:oMath>
                </a14:m>
                <a:r>
                  <a:rPr lang="en-US" sz="2400" dirty="0">
                    <a:latin typeface="Helvetica" pitchFamily="2" charset="0"/>
                  </a:rPr>
                  <a:t> = </a:t>
                </a:r>
                <a:r>
                  <a:rPr lang="en-US" sz="2400" i="1" dirty="0">
                    <a:latin typeface="Helvetica" pitchFamily="2" charset="0"/>
                  </a:rPr>
                  <a:t>true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 </a:t>
                </a:r>
                <a:r>
                  <a:rPr lang="en-US" sz="2400" dirty="0">
                    <a:latin typeface="Helvetica" pitchFamily="2" charset="0"/>
                  </a:rPr>
                  <a:t>|</a:t>
                </a:r>
                <a:r>
                  <a:rPr lang="en-US" sz="2400" i="1" dirty="0">
                    <a:latin typeface="Helvetica" pitchFamily="2" charset="0"/>
                  </a:rPr>
                  <a:t> ¬c</a:t>
                </a:r>
                <a:r>
                  <a:rPr lang="en-US" sz="2400" dirty="0">
                    <a:latin typeface="Helvetica" pitchFamily="2" charset="0"/>
                  </a:rPr>
                  <a:t> )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2</m:t>
                        </m:r>
                        <m:r>
                          <a:rPr lang="en-US" sz="2400" i="1">
                            <a:latin typeface="Cambria Math" panose="02040503050406030204" pitchFamily="18" charset="0"/>
                          </a:rPr>
                          <m:t>,0.</m:t>
                        </m:r>
                        <m:r>
                          <a:rPr lang="en-US" sz="2400" b="0" i="1" smtClean="0">
                            <a:latin typeface="Cambria Math" panose="02040503050406030204" pitchFamily="18" charset="0"/>
                          </a:rPr>
                          <m:t>8</m:t>
                        </m:r>
                      </m:e>
                    </m:d>
                  </m:oMath>
                </a14:m>
                <a:r>
                  <a:rPr lang="en-US" sz="2400" i="1" dirty="0">
                    <a:latin typeface="Helvetica" pitchFamily="2" charset="0"/>
                  </a:rPr>
                  <a:t> = false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r>
                  <a:rPr lang="en-US" sz="2400" dirty="0">
                    <a:latin typeface="Helvetica" pitchFamily="2" charset="0"/>
                  </a:rPr>
                  <a:t>Sample</a:t>
                </a:r>
                <a:r>
                  <a:rPr lang="en-US" sz="2400" dirty="0"/>
                  <a:t> </a:t>
                </a:r>
                <a14:m>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0.9,0.1</m:t>
                        </m:r>
                      </m:e>
                    </m:d>
                  </m:oMath>
                </a14:m>
                <a:r>
                  <a:rPr lang="en-US" sz="2800" dirty="0"/>
                  <a:t> = </a:t>
                </a:r>
                <a:r>
                  <a:rPr lang="en-US" sz="2400" i="1" dirty="0">
                    <a:latin typeface="Helvetica" pitchFamily="2" charset="0"/>
                  </a:rPr>
                  <a:t>true</a:t>
                </a: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6801862"/>
              </a:xfrm>
              <a:prstGeom prst="rect">
                <a:avLst/>
              </a:prstGeom>
              <a:blipFill>
                <a:blip r:embed="rId3"/>
                <a:stretch>
                  <a:fillRect l="-1559" t="-55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56966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6051761" y="5191433"/>
            <a:ext cx="5692878" cy="1200329"/>
          </a:xfrm>
          <a:prstGeom prst="rect">
            <a:avLst/>
          </a:prstGeom>
          <a:noFill/>
        </p:spPr>
        <p:txBody>
          <a:bodyPr wrap="square" rtlCol="0">
            <a:spAutoFit/>
          </a:bodyPr>
          <a:lstStyle/>
          <a:p>
            <a:r>
              <a:rPr lang="en-US" sz="2400" dirty="0">
                <a:latin typeface="Helvetica" pitchFamily="2" charset="0"/>
              </a:rPr>
              <a:t>And there is a 90% the grass is wet when we run the sprinkler and there is no rain. Let’s say the grass is wet.</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28093813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56966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2408116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1938992"/>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6" name="TextBox 5">
            <a:extLst>
              <a:ext uri="{FF2B5EF4-FFF2-40B4-BE49-F238E27FC236}">
                <a16:creationId xmlns:a16="http://schemas.microsoft.com/office/drawing/2014/main" id="{20EEBE4E-8D4C-2546-ACC4-A50DA69BD93F}"/>
              </a:ext>
            </a:extLst>
          </p:cNvPr>
          <p:cNvSpPr txBox="1"/>
          <p:nvPr/>
        </p:nvSpPr>
        <p:spPr>
          <a:xfrm>
            <a:off x="471947" y="4843807"/>
            <a:ext cx="7772401" cy="1569660"/>
          </a:xfrm>
          <a:prstGeom prst="rect">
            <a:avLst/>
          </a:prstGeom>
          <a:noFill/>
        </p:spPr>
        <p:txBody>
          <a:bodyPr wrap="square" rtlCol="0">
            <a:spAutoFit/>
          </a:bodyPr>
          <a:lstStyle/>
          <a:p>
            <a:r>
              <a:rPr lang="en-US" sz="2400" dirty="0">
                <a:latin typeface="Helvetica" pitchFamily="2" charset="0"/>
              </a:rPr>
              <a:t>(don’t look too closely at these – this third sample represents the case where it’s cloudy, but it didn’t rain and we didn’t use our sprinkler, but the grass *is* wet! Very unlikely to actually happen!) </a:t>
            </a:r>
            <a:endParaRPr lang="en-US" sz="2400" i="1" dirty="0">
              <a:solidFill>
                <a:schemeClr val="tx1"/>
              </a:solidFill>
              <a:latin typeface="Helvetica" pitchFamily="2" charset="0"/>
            </a:endParaRPr>
          </a:p>
        </p:txBody>
      </p:sp>
    </p:spTree>
    <p:extLst>
      <p:ext uri="{BB962C8B-B14F-4D97-AF65-F5344CB8AC3E}">
        <p14:creationId xmlns:p14="http://schemas.microsoft.com/office/powerpoint/2010/main" val="35555698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2677656"/>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7" y="4843807"/>
            <a:ext cx="7772401" cy="1569660"/>
          </a:xfrm>
          <a:prstGeom prst="rect">
            <a:avLst/>
          </a:prstGeom>
          <a:noFill/>
        </p:spPr>
        <p:txBody>
          <a:bodyPr wrap="square" rtlCol="0">
            <a:spAutoFit/>
          </a:bodyPr>
          <a:lstStyle/>
          <a:p>
            <a:r>
              <a:rPr lang="en-US" sz="2400" dirty="0">
                <a:latin typeface="Helvetica" pitchFamily="2" charset="0"/>
              </a:rPr>
              <a:t>It is cloudy, </a:t>
            </a:r>
          </a:p>
          <a:p>
            <a:r>
              <a:rPr lang="en-US" sz="2400" dirty="0">
                <a:latin typeface="Helvetica" pitchFamily="2" charset="0"/>
              </a:rPr>
              <a:t>we do use the sprinkler</a:t>
            </a:r>
          </a:p>
          <a:p>
            <a:r>
              <a:rPr lang="en-US" sz="2400" dirty="0">
                <a:solidFill>
                  <a:schemeClr val="tx1"/>
                </a:solidFill>
                <a:latin typeface="Helvetica" pitchFamily="2" charset="0"/>
              </a:rPr>
              <a:t>It does rain</a:t>
            </a:r>
          </a:p>
          <a:p>
            <a:r>
              <a:rPr lang="en-US" sz="2400" dirty="0">
                <a:latin typeface="Helvetica" pitchFamily="2" charset="0"/>
              </a:rPr>
              <a:t>The grass is wet</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1403582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3046988"/>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7" y="4843807"/>
            <a:ext cx="7772401" cy="1569660"/>
          </a:xfrm>
          <a:prstGeom prst="rect">
            <a:avLst/>
          </a:prstGeom>
          <a:noFill/>
        </p:spPr>
        <p:txBody>
          <a:bodyPr wrap="square" rtlCol="0">
            <a:spAutoFit/>
          </a:bodyPr>
          <a:lstStyle/>
          <a:p>
            <a:r>
              <a:rPr lang="en-US" sz="2400" dirty="0">
                <a:latin typeface="Helvetica" pitchFamily="2" charset="0"/>
              </a:rPr>
              <a:t>It is *not* cloudy, </a:t>
            </a:r>
          </a:p>
          <a:p>
            <a:r>
              <a:rPr lang="en-US" sz="2400" dirty="0">
                <a:latin typeface="Helvetica" pitchFamily="2" charset="0"/>
              </a:rPr>
              <a:t>we do use the sprinkler</a:t>
            </a:r>
          </a:p>
          <a:p>
            <a:r>
              <a:rPr lang="en-US" sz="2400" dirty="0">
                <a:solidFill>
                  <a:schemeClr val="tx1"/>
                </a:solidFill>
                <a:latin typeface="Helvetica" pitchFamily="2" charset="0"/>
              </a:rPr>
              <a:t>It does rain</a:t>
            </a:r>
          </a:p>
          <a:p>
            <a:r>
              <a:rPr lang="en-US" sz="2400" dirty="0">
                <a:latin typeface="Helvetica" pitchFamily="2" charset="0"/>
              </a:rPr>
              <a:t>The grass is wet</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17142797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341632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7" y="4843807"/>
            <a:ext cx="7772401" cy="1569660"/>
          </a:xfrm>
          <a:prstGeom prst="rect">
            <a:avLst/>
          </a:prstGeom>
          <a:noFill/>
        </p:spPr>
        <p:txBody>
          <a:bodyPr wrap="square" rtlCol="0">
            <a:spAutoFit/>
          </a:bodyPr>
          <a:lstStyle/>
          <a:p>
            <a:r>
              <a:rPr lang="en-US" sz="2400" dirty="0">
                <a:latin typeface="Helvetica" pitchFamily="2" charset="0"/>
              </a:rPr>
              <a:t>It is *not* cloudy, </a:t>
            </a:r>
          </a:p>
          <a:p>
            <a:r>
              <a:rPr lang="en-US" sz="2400" dirty="0">
                <a:latin typeface="Helvetica" pitchFamily="2" charset="0"/>
              </a:rPr>
              <a:t>we do use the sprinkler</a:t>
            </a:r>
          </a:p>
          <a:p>
            <a:r>
              <a:rPr lang="en-US" sz="2400" dirty="0">
                <a:solidFill>
                  <a:schemeClr val="tx1"/>
                </a:solidFill>
                <a:latin typeface="Helvetica" pitchFamily="2" charset="0"/>
              </a:rPr>
              <a:t>It does *not* rain</a:t>
            </a:r>
          </a:p>
          <a:p>
            <a:r>
              <a:rPr lang="en-US" sz="2400" dirty="0">
                <a:latin typeface="Helvetica" pitchFamily="2" charset="0"/>
              </a:rPr>
              <a:t>The grass is wet</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28100292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3785652"/>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7" y="4843807"/>
            <a:ext cx="7772401" cy="1569660"/>
          </a:xfrm>
          <a:prstGeom prst="rect">
            <a:avLst/>
          </a:prstGeom>
          <a:noFill/>
        </p:spPr>
        <p:txBody>
          <a:bodyPr wrap="square" rtlCol="0">
            <a:spAutoFit/>
          </a:bodyPr>
          <a:lstStyle/>
          <a:p>
            <a:r>
              <a:rPr lang="en-US" sz="2400" dirty="0">
                <a:latin typeface="Helvetica" pitchFamily="2" charset="0"/>
              </a:rPr>
              <a:t>It is cloudy, </a:t>
            </a:r>
          </a:p>
          <a:p>
            <a:r>
              <a:rPr lang="en-US" sz="2400" dirty="0">
                <a:latin typeface="Helvetica" pitchFamily="2" charset="0"/>
              </a:rPr>
              <a:t>we do *not* use the sprinkler</a:t>
            </a:r>
          </a:p>
          <a:p>
            <a:r>
              <a:rPr lang="en-US" sz="2400" dirty="0">
                <a:solidFill>
                  <a:schemeClr val="tx1"/>
                </a:solidFill>
                <a:latin typeface="Helvetica" pitchFamily="2" charset="0"/>
              </a:rPr>
              <a:t>It does rain</a:t>
            </a:r>
          </a:p>
          <a:p>
            <a:r>
              <a:rPr lang="en-US" sz="2400" dirty="0">
                <a:latin typeface="Helvetica" pitchFamily="2" charset="0"/>
              </a:rPr>
              <a:t>The grass is wet  (this is the same as our first one!)</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30099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4918354" y="-24174"/>
            <a:ext cx="6568362" cy="1754326"/>
          </a:xfrm>
          <a:prstGeom prst="rect">
            <a:avLst/>
          </a:prstGeom>
          <a:noFill/>
        </p:spPr>
        <p:txBody>
          <a:bodyPr wrap="square" rtlCol="0">
            <a:spAutoFit/>
          </a:bodyPr>
          <a:lstStyle/>
          <a:p>
            <a:r>
              <a:rPr lang="en-US" dirty="0">
                <a:latin typeface="Helvetica" pitchFamily="2" charset="0"/>
              </a:rPr>
              <a:t>If a node doesn’t have a parent…</a:t>
            </a:r>
          </a:p>
          <a:p>
            <a:endParaRPr lang="en-US" dirty="0">
              <a:latin typeface="Helvetica" pitchFamily="2" charset="0"/>
            </a:endParaRPr>
          </a:p>
          <a:p>
            <a:r>
              <a:rPr lang="en-US" dirty="0">
                <a:latin typeface="Helvetica" pitchFamily="2" charset="0"/>
              </a:rPr>
              <a:t>Like the Weather and Cavity nodes…</a:t>
            </a:r>
          </a:p>
          <a:p>
            <a:endParaRPr lang="en-US" dirty="0">
              <a:latin typeface="Helvetica" pitchFamily="2" charset="0"/>
            </a:endParaRPr>
          </a:p>
          <a:p>
            <a:r>
              <a:rPr lang="en-US" dirty="0">
                <a:latin typeface="Helvetica" pitchFamily="2" charset="0"/>
              </a:rPr>
              <a:t>Then there will just be one row, which is just the prior probabilities, i.e., the unconditional probabilities.</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365760">
                    <a:tc>
                      <a:txBody>
                        <a:bodyPr/>
                        <a:lstStyle/>
                        <a:p>
                          <a:endParaRPr lang="en-US"/>
                        </a:p>
                      </a:txBody>
                      <a:tcPr>
                        <a:blipFill>
                          <a:blip r:embed="rId8"/>
                          <a:stretch>
                            <a:fillRect l="-833" r="-105000" b="-127586"/>
                          </a:stretch>
                        </a:blipFill>
                      </a:tcPr>
                    </a:tc>
                    <a:tc>
                      <a:txBody>
                        <a:bodyPr/>
                        <a:lstStyle/>
                        <a:p>
                          <a:endParaRPr lang="en-US"/>
                        </a:p>
                      </a:txBody>
                      <a:tcPr>
                        <a:blipFill>
                          <a:blip r:embed="rId8"/>
                          <a:stretch>
                            <a:fillRect l="-96800" r="-800"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Fallback>
      </mc:AlternateContent>
      <p:graphicFrame>
        <p:nvGraphicFramePr>
          <p:cNvPr id="17" name="Table 16">
            <a:extLst>
              <a:ext uri="{FF2B5EF4-FFF2-40B4-BE49-F238E27FC236}">
                <a16:creationId xmlns:a16="http://schemas.microsoft.com/office/drawing/2014/main" id="{A899F748-B7B1-554D-8388-A9A4C688D65F}"/>
              </a:ext>
            </a:extLst>
          </p:cNvPr>
          <p:cNvGraphicFramePr>
            <a:graphicFrameLocks noGrp="1"/>
          </p:cNvGraphicFramePr>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
        <p:nvSpPr>
          <p:cNvPr id="28" name="Oval 27">
            <a:extLst>
              <a:ext uri="{FF2B5EF4-FFF2-40B4-BE49-F238E27FC236}">
                <a16:creationId xmlns:a16="http://schemas.microsoft.com/office/drawing/2014/main" id="{084927CE-2CA7-F34A-8AD2-19C5F5DB266D}"/>
              </a:ext>
            </a:extLst>
          </p:cNvPr>
          <p:cNvSpPr/>
          <p:nvPr/>
        </p:nvSpPr>
        <p:spPr>
          <a:xfrm>
            <a:off x="8174346" y="1734072"/>
            <a:ext cx="3815817"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B2EB0C-CA24-9B45-8F5F-B52C205CAAA8}"/>
              </a:ext>
            </a:extLst>
          </p:cNvPr>
          <p:cNvSpPr/>
          <p:nvPr/>
        </p:nvSpPr>
        <p:spPr>
          <a:xfrm>
            <a:off x="-414483" y="3343261"/>
            <a:ext cx="5310965" cy="15067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644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4524315"/>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8.)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8" y="4843807"/>
            <a:ext cx="5692880" cy="461665"/>
          </a:xfrm>
          <a:prstGeom prst="rect">
            <a:avLst/>
          </a:prstGeom>
          <a:noFill/>
        </p:spPr>
        <p:txBody>
          <a:bodyPr wrap="square" rtlCol="0">
            <a:spAutoFit/>
          </a:bodyPr>
          <a:lstStyle/>
          <a:p>
            <a:r>
              <a:rPr lang="en-US" sz="2400" dirty="0">
                <a:latin typeface="Helvetica" pitchFamily="2" charset="0"/>
              </a:rPr>
              <a:t>Anyway, you get the idea…</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226007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8.)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8" y="4843807"/>
            <a:ext cx="5692880" cy="830997"/>
          </a:xfrm>
          <a:prstGeom prst="rect">
            <a:avLst/>
          </a:prstGeom>
          <a:noFill/>
        </p:spPr>
        <p:txBody>
          <a:bodyPr wrap="square" rtlCol="0">
            <a:spAutoFit/>
          </a:bodyPr>
          <a:lstStyle/>
          <a:p>
            <a:r>
              <a:rPr lang="en-US" sz="2400" dirty="0">
                <a:latin typeface="Helvetica" pitchFamily="2" charset="0"/>
              </a:rPr>
              <a:t>We work very hard to generate all these samples.</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1613176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154984"/>
          </a:xfrm>
          <a:prstGeom prst="rect">
            <a:avLst/>
          </a:prstGeom>
          <a:noFill/>
        </p:spPr>
        <p:txBody>
          <a:bodyPr wrap="square" rtlCol="0">
            <a:spAutoFit/>
          </a:bodyPr>
          <a:lstStyle/>
          <a:p>
            <a:r>
              <a:rPr lang="en-US" sz="2400" dirty="0">
                <a:latin typeface="Helvetica" pitchFamily="2" charset="0"/>
              </a:rPr>
              <a:t>Let’s just very quickly generate 8 more samples.</a:t>
            </a: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8.)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
        <p:nvSpPr>
          <p:cNvPr id="7" name="TextBox 6">
            <a:extLst>
              <a:ext uri="{FF2B5EF4-FFF2-40B4-BE49-F238E27FC236}">
                <a16:creationId xmlns:a16="http://schemas.microsoft.com/office/drawing/2014/main" id="{D24A627F-2E93-6048-AB63-5F059762E486}"/>
              </a:ext>
            </a:extLst>
          </p:cNvPr>
          <p:cNvSpPr txBox="1"/>
          <p:nvPr/>
        </p:nvSpPr>
        <p:spPr>
          <a:xfrm>
            <a:off x="471948" y="4843807"/>
            <a:ext cx="5692880" cy="461665"/>
          </a:xfrm>
          <a:prstGeom prst="rect">
            <a:avLst/>
          </a:prstGeom>
          <a:noFill/>
        </p:spPr>
        <p:txBody>
          <a:bodyPr wrap="square" rtlCol="0">
            <a:spAutoFit/>
          </a:bodyPr>
          <a:lstStyle/>
          <a:p>
            <a:r>
              <a:rPr lang="en-US" sz="2400" dirty="0">
                <a:latin typeface="Helvetica" pitchFamily="2" charset="0"/>
              </a:rPr>
              <a:t>And eventually we produce 10 of them!</a:t>
            </a:r>
            <a:endParaRPr lang="en-US" sz="2400" dirty="0">
              <a:solidFill>
                <a:schemeClr val="tx1"/>
              </a:solidFill>
              <a:latin typeface="Helvetica" pitchFamily="2" charset="0"/>
            </a:endParaRPr>
          </a:p>
        </p:txBody>
      </p:sp>
    </p:spTree>
    <p:extLst>
      <p:ext uri="{BB962C8B-B14F-4D97-AF65-F5344CB8AC3E}">
        <p14:creationId xmlns:p14="http://schemas.microsoft.com/office/powerpoint/2010/main" val="3686697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5262979"/>
              </a:xfrm>
              <a:prstGeom prst="rect">
                <a:avLst/>
              </a:prstGeom>
              <a:noFill/>
            </p:spPr>
            <p:txBody>
              <a:bodyPr wrap="square" rtlCol="0">
                <a:spAutoFit/>
              </a:bodyPr>
              <a:lstStyle/>
              <a:p>
                <a:r>
                  <a:rPr lang="en-US" sz="2400" dirty="0">
                    <a:latin typeface="Helvetica" pitchFamily="2" charset="0"/>
                  </a:rPr>
                  <a:t>It seems like forever ago, but do you remember what the query was?</a:t>
                </a:r>
              </a:p>
              <a:p>
                <a:endParaRPr lang="en-US" sz="2400" i="1" dirty="0">
                  <a:latin typeface="Helvetica" pitchFamily="2" charset="0"/>
                </a:endParaRPr>
              </a:p>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5262979"/>
              </a:xfrm>
              <a:prstGeom prst="rect">
                <a:avLst/>
              </a:prstGeom>
              <a:blipFill>
                <a:blip r:embed="rId3"/>
                <a:stretch>
                  <a:fillRect l="-1559" t="-72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8.)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36197062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6740307"/>
              </a:xfrm>
              <a:prstGeom prst="rect">
                <a:avLst/>
              </a:prstGeom>
              <a:noFill/>
            </p:spPr>
            <p:txBody>
              <a:bodyPr wrap="square" rtlCol="0">
                <a:spAutoFit/>
              </a:bodyPr>
              <a:lstStyle/>
              <a:p>
                <a:r>
                  <a:rPr lang="en-US" sz="2400" dirty="0">
                    <a:latin typeface="Helvetica" pitchFamily="2" charset="0"/>
                  </a:rPr>
                  <a:t>This is where this algorithm gets its name…</a:t>
                </a:r>
              </a:p>
              <a:p>
                <a:endParaRPr lang="en-US" sz="2400" dirty="0">
                  <a:latin typeface="Helvetica" pitchFamily="2" charset="0"/>
                </a:endParaRPr>
              </a:p>
              <a:p>
                <a:r>
                  <a:rPr lang="en-US" sz="2400" dirty="0">
                    <a:latin typeface="Helvetica" pitchFamily="2" charset="0"/>
                  </a:rPr>
                  <a:t>We count the samples where the evidence holds, </a:t>
                </a:r>
                <a:r>
                  <a:rPr lang="en-US" sz="2400" dirty="0" err="1">
                    <a:latin typeface="Helvetica" pitchFamily="2" charset="0"/>
                  </a:rPr>
                  <a:t>i.e</a:t>
                </a:r>
                <a:r>
                  <a:rPr lang="en-US" sz="2400" dirty="0">
                    <a:latin typeface="Helvetica" pitchFamily="2" charset="0"/>
                  </a:rPr>
                  <a:t>, it is both cloudy and the grass is wet.</a:t>
                </a:r>
              </a:p>
              <a:p>
                <a:endParaRPr lang="en-US" sz="2400" i="1" dirty="0">
                  <a:latin typeface="Helvetica" pitchFamily="2" charset="0"/>
                </a:endParaRPr>
              </a:p>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solidFill>
                      <a:srgbClr val="FF0000"/>
                    </a:solidFill>
                    <a:latin typeface="Helvetica" pitchFamily="2" charset="0"/>
                  </a:rPr>
                  <a:t>c, w</a:t>
                </a:r>
                <a:r>
                  <a:rPr lang="en-US" sz="2400" i="1" dirty="0">
                    <a:latin typeface="Helvetica" pitchFamily="2" charset="0"/>
                  </a:rPr>
                  <a:t>)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6740307"/>
              </a:xfrm>
              <a:prstGeom prst="rect">
                <a:avLst/>
              </a:prstGeom>
              <a:blipFill>
                <a:blip r:embed="rId3"/>
                <a:stretch>
                  <a:fillRect l="-1559" t="-564" r="-111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solidFill>
                  <a:srgbClr val="FF0000"/>
                </a:solidFill>
                <a:latin typeface="Helvetica" pitchFamily="2" charset="0"/>
              </a:rPr>
              <a:t>1.)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a:solidFill>
                  <a:srgbClr val="FF0000"/>
                </a:solidFill>
                <a:latin typeface="Helvetica" pitchFamily="2" charset="0"/>
              </a:rPr>
              <a:t>]</a:t>
            </a:r>
          </a:p>
          <a:p>
            <a:r>
              <a:rPr lang="en-US" sz="2400" dirty="0">
                <a:latin typeface="Helvetica" pitchFamily="2" charset="0"/>
              </a:rPr>
              <a:t>2.)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solidFill>
                  <a:srgbClr val="FF0000"/>
                </a:solidFill>
                <a:latin typeface="Helvetica" pitchFamily="2" charset="0"/>
              </a:rPr>
              <a:t>3.)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p>
          <a:p>
            <a:r>
              <a:rPr lang="en-US" sz="2400" dirty="0">
                <a:solidFill>
                  <a:srgbClr val="FF0000"/>
                </a:solidFill>
                <a:latin typeface="Helvetica" pitchFamily="2" charset="0"/>
              </a:rPr>
              <a:t>4.)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endParaRPr lang="en-US" sz="2400" dirty="0">
              <a:solidFill>
                <a:srgbClr val="FF0000"/>
              </a:solidFill>
              <a:latin typeface="Helvetica" pitchFamily="2" charset="0"/>
            </a:endParaRPr>
          </a:p>
          <a:p>
            <a:r>
              <a:rPr lang="en-US" sz="2400" dirty="0">
                <a:latin typeface="Helvetica" pitchFamily="2" charset="0"/>
              </a:rPr>
              <a:t>5.)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latin typeface="Helvetica" pitchFamily="2" charset="0"/>
              </a:rPr>
              <a:t>6.)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rgbClr val="FF0000"/>
                </a:solidFill>
                <a:latin typeface="Helvetica" pitchFamily="2" charset="0"/>
              </a:rPr>
              <a:t>7.)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p>
          <a:p>
            <a:r>
              <a:rPr lang="en-US" sz="2400" dirty="0">
                <a:latin typeface="Helvetica" pitchFamily="2" charset="0"/>
              </a:rPr>
              <a:t>8.) [</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solidFill>
                  <a:srgbClr val="FF0000"/>
                </a:solidFill>
                <a:latin typeface="Helvetica" pitchFamily="2" charset="0"/>
              </a:rPr>
              <a:t>9.)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endParaRPr lang="en-US" sz="2400" dirty="0">
              <a:solidFill>
                <a:srgbClr val="FF0000"/>
              </a:solidFill>
              <a:latin typeface="Helvetica" pitchFamily="2" charset="0"/>
            </a:endParaRP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i="1" dirty="0">
                <a:latin typeface="Helvetica" pitchFamily="2" charset="0"/>
              </a:rPr>
              <a:t>]</a:t>
            </a: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9311853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6370975"/>
              </a:xfrm>
              <a:prstGeom prst="rect">
                <a:avLst/>
              </a:prstGeom>
              <a:noFill/>
            </p:spPr>
            <p:txBody>
              <a:bodyPr wrap="square" rtlCol="0">
                <a:spAutoFit/>
              </a:bodyPr>
              <a:lstStyle/>
              <a:p>
                <a:r>
                  <a:rPr lang="en-US" sz="2400" dirty="0">
                    <a:latin typeface="Helvetica" pitchFamily="2" charset="0"/>
                  </a:rPr>
                  <a:t>And we *REJECT* any samples in which the evidence doesn’t hold!</a:t>
                </a:r>
              </a:p>
              <a:p>
                <a:endParaRPr lang="en-US" sz="2400" dirty="0">
                  <a:latin typeface="Helvetica" pitchFamily="2" charset="0"/>
                </a:endParaRPr>
              </a:p>
              <a:p>
                <a:r>
                  <a:rPr lang="en-US" sz="2400" dirty="0">
                    <a:latin typeface="Helvetica" pitchFamily="2" charset="0"/>
                  </a:rPr>
                  <a:t>Remember: *all* evidence must be present in the sample to make the cut.</a:t>
                </a:r>
              </a:p>
              <a:p>
                <a:endParaRPr lang="en-US" sz="2400" i="1" dirty="0">
                  <a:latin typeface="Helvetica" pitchFamily="2" charset="0"/>
                </a:endParaRPr>
              </a:p>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solidFill>
                      <a:srgbClr val="FF0000"/>
                    </a:solidFill>
                    <a:latin typeface="Helvetica" pitchFamily="2" charset="0"/>
                  </a:rPr>
                  <a:t>c, w</a:t>
                </a:r>
                <a:r>
                  <a:rPr lang="en-US" sz="2400" i="1" dirty="0">
                    <a:latin typeface="Helvetica" pitchFamily="2" charset="0"/>
                  </a:rPr>
                  <a:t>)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6370975"/>
              </a:xfrm>
              <a:prstGeom prst="rect">
                <a:avLst/>
              </a:prstGeom>
              <a:blipFill>
                <a:blip r:embed="rId3"/>
                <a:stretch>
                  <a:fillRect l="-1559" t="-59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solidFill>
                  <a:srgbClr val="FF0000"/>
                </a:solidFill>
                <a:latin typeface="Helvetica" pitchFamily="2" charset="0"/>
              </a:rPr>
              <a:t>1.)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a:solidFill>
                  <a:srgbClr val="FF0000"/>
                </a:solidFill>
                <a:latin typeface="Helvetica" pitchFamily="2" charset="0"/>
              </a:rPr>
              <a:t>]</a:t>
            </a:r>
          </a:p>
          <a:p>
            <a:r>
              <a:rPr lang="en-US" sz="2400" dirty="0">
                <a:solidFill>
                  <a:schemeClr val="bg1">
                    <a:lumMod val="65000"/>
                  </a:schemeClr>
                </a:solidFill>
                <a:latin typeface="Helvetica" pitchFamily="2" charset="0"/>
              </a:rPr>
              <a:t>2.)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a:solidFill>
                  <a:schemeClr val="bg1">
                    <a:lumMod val="65000"/>
                  </a:schemeClr>
                </a:solidFill>
                <a:latin typeface="Helvetica" pitchFamily="2" charset="0"/>
              </a:rPr>
              <a:t>]</a:t>
            </a:r>
          </a:p>
          <a:p>
            <a:r>
              <a:rPr lang="en-US" sz="2400" dirty="0">
                <a:solidFill>
                  <a:srgbClr val="FF0000"/>
                </a:solidFill>
                <a:latin typeface="Helvetica" pitchFamily="2" charset="0"/>
              </a:rPr>
              <a:t>3.)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p>
          <a:p>
            <a:r>
              <a:rPr lang="en-US" sz="2400" dirty="0">
                <a:solidFill>
                  <a:srgbClr val="FF0000"/>
                </a:solidFill>
                <a:latin typeface="Helvetica" pitchFamily="2" charset="0"/>
              </a:rPr>
              <a:t>4.)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endParaRPr lang="en-US" sz="2400" dirty="0">
              <a:solidFill>
                <a:srgbClr val="FF0000"/>
              </a:solidFill>
              <a:latin typeface="Helvetica" pitchFamily="2" charset="0"/>
            </a:endParaRPr>
          </a:p>
          <a:p>
            <a:r>
              <a:rPr lang="en-US" sz="2400" dirty="0">
                <a:solidFill>
                  <a:schemeClr val="bg1">
                    <a:lumMod val="65000"/>
                  </a:schemeClr>
                </a:solidFill>
                <a:latin typeface="Helvetica" pitchFamily="2" charset="0"/>
              </a:rPr>
              <a:t>5.)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solidFill>
                  <a:schemeClr val="bg1">
                    <a:lumMod val="65000"/>
                  </a:schemeClr>
                </a:solidFill>
                <a:latin typeface="Helvetica" pitchFamily="2" charset="0"/>
              </a:rPr>
              <a:t>6.)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solidFill>
                  <a:srgbClr val="FF0000"/>
                </a:solidFill>
                <a:latin typeface="Helvetica" pitchFamily="2" charset="0"/>
              </a:rPr>
              <a:t>7.)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p>
          <a:p>
            <a:r>
              <a:rPr lang="en-US" sz="2400" dirty="0">
                <a:solidFill>
                  <a:schemeClr val="bg1">
                    <a:lumMod val="65000"/>
                  </a:schemeClr>
                </a:solidFill>
                <a:latin typeface="Helvetica" pitchFamily="2" charset="0"/>
              </a:rPr>
              <a:t>8.)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p>
          <a:p>
            <a:r>
              <a:rPr lang="en-US" sz="2400" dirty="0">
                <a:solidFill>
                  <a:srgbClr val="FF0000"/>
                </a:solidFill>
                <a:latin typeface="Helvetica" pitchFamily="2" charset="0"/>
              </a:rPr>
              <a:t>9.) [</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i="1" dirty="0">
                <a:solidFill>
                  <a:srgbClr val="FF0000"/>
                </a:solidFill>
                <a:latin typeface="Helvetica" pitchFamily="2" charset="0"/>
              </a:rPr>
              <a:t>]</a:t>
            </a:r>
            <a:endParaRPr lang="en-US" sz="2400" dirty="0">
              <a:solidFill>
                <a:srgbClr val="FF0000"/>
              </a:solidFill>
              <a:latin typeface="Helvetica" pitchFamily="2" charset="0"/>
            </a:endParaRPr>
          </a:p>
          <a:p>
            <a:r>
              <a:rPr lang="en-US" sz="2400" dirty="0">
                <a:solidFill>
                  <a:schemeClr val="bg1">
                    <a:lumMod val="65000"/>
                  </a:schemeClr>
                </a:solidFill>
                <a:latin typeface="Helvetica" pitchFamily="2" charset="0"/>
              </a:rPr>
              <a:t>10.) [</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421259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8488029"/>
              </a:xfrm>
              <a:prstGeom prst="rect">
                <a:avLst/>
              </a:prstGeom>
              <a:noFill/>
            </p:spPr>
            <p:txBody>
              <a:bodyPr wrap="square" rtlCol="0">
                <a:spAutoFit/>
              </a:bodyPr>
              <a:lstStyle/>
              <a:p>
                <a:r>
                  <a:rPr lang="en-US" sz="2400" dirty="0">
                    <a:latin typeface="Helvetica" pitchFamily="2" charset="0"/>
                  </a:rPr>
                  <a:t>This gives us the number of samples that we’re *actually* working with (here it is 5).</a:t>
                </a:r>
              </a:p>
              <a:p>
                <a:endParaRPr lang="en-US" sz="2400" dirty="0">
                  <a:latin typeface="Helvetica" pitchFamily="2" charset="0"/>
                </a:endParaRPr>
              </a:p>
              <a:p>
                <a:r>
                  <a:rPr lang="en-US" sz="2400" dirty="0">
                    <a:latin typeface="Helvetica" pitchFamily="2" charset="0"/>
                  </a:rPr>
                  <a:t>So that is our sample space here! The denominator of our fractions!</a:t>
                </a:r>
              </a:p>
              <a:p>
                <a:endParaRPr lang="en-US" sz="2400" dirty="0">
                  <a:latin typeface="Helvetica" pitchFamily="2" charset="0"/>
                </a:endParaRPr>
              </a:p>
              <a:p>
                <a:r>
                  <a:rPr lang="en-US" sz="2400" dirty="0">
                    <a:latin typeface="Helvetica" pitchFamily="2" charset="0"/>
                  </a:rPr>
                  <a:t>Then, to get the numerators, count the number of those samples where </a:t>
                </a:r>
                <a:r>
                  <a:rPr lang="en-US" sz="2400" i="1" dirty="0">
                    <a:latin typeface="Helvetica" pitchFamily="2" charset="0"/>
                  </a:rPr>
                  <a:t>r</a:t>
                </a:r>
                <a:r>
                  <a:rPr lang="en-US" sz="2400" dirty="0">
                    <a:latin typeface="Helvetica" pitchFamily="2" charset="0"/>
                  </a:rPr>
                  <a:t> is the case, i.e., it rained.</a:t>
                </a:r>
              </a:p>
              <a:p>
                <a:endParaRPr lang="en-US" sz="2400" i="1" dirty="0">
                  <a:latin typeface="Helvetica" pitchFamily="2" charset="0"/>
                </a:endParaRPr>
              </a:p>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a:t>
                </a:r>
                <a:r>
                  <a:rPr lang="en-US" sz="2400" i="1" dirty="0">
                    <a:solidFill>
                      <a:srgbClr val="FF0000"/>
                    </a:solidFill>
                    <a:latin typeface="Helvetica" pitchFamily="2" charset="0"/>
                  </a:rPr>
                  <a:t>R</a:t>
                </a:r>
                <a:r>
                  <a:rPr lang="en-US" sz="2400" i="1" dirty="0">
                    <a:latin typeface="Helvetica" pitchFamily="2" charset="0"/>
                  </a:rPr>
                  <a:t>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a:t>
                </a:r>
                <a14:m>
                  <m:oMath xmlns:m="http://schemas.openxmlformats.org/officeDocument/2006/math">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solidFill>
                                  <a:srgbClr val="FF0000"/>
                                </a:solidFill>
                                <a:latin typeface="Cambria Math" panose="02040503050406030204" pitchFamily="18" charset="0"/>
                              </a:rPr>
                              <m:t>?</m:t>
                            </m:r>
                          </m:num>
                          <m:den>
                            <m:r>
                              <a:rPr lang="en-US" sz="2400" i="1">
                                <a:latin typeface="Cambria Math" panose="02040503050406030204" pitchFamily="18" charset="0"/>
                              </a:rPr>
                              <m:t>5</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num>
                          <m:den>
                            <m:r>
                              <a:rPr lang="en-US" sz="2400" i="1">
                                <a:latin typeface="Cambria Math" panose="02040503050406030204" pitchFamily="18" charset="0"/>
                              </a:rPr>
                              <m:t>5</m:t>
                            </m:r>
                          </m:den>
                        </m:f>
                      </m:e>
                    </m:d>
                  </m:oMath>
                </a14:m>
                <a:endParaRPr lang="en-US" sz="2400" dirty="0">
                  <a:latin typeface="Helvetica" pitchFamily="2" charset="0"/>
                </a:endParaRPr>
              </a:p>
              <a:p>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8488029"/>
              </a:xfrm>
              <a:prstGeom prst="rect">
                <a:avLst/>
              </a:prstGeom>
              <a:blipFill>
                <a:blip r:embed="rId3"/>
                <a:stretch>
                  <a:fillRect l="-1782" t="-598" r="-245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solidFill>
                  <a:schemeClr val="bg1">
                    <a:lumMod val="65000"/>
                  </a:schemeClr>
                </a:solidFill>
                <a:latin typeface="Helvetica" pitchFamily="2" charset="0"/>
              </a:rPr>
              <a:t>2.)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a:solidFill>
                  <a:schemeClr val="bg1">
                    <a:lumMod val="65000"/>
                  </a:schemeClr>
                </a:solidFill>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chemeClr val="bg1">
                    <a:lumMod val="65000"/>
                  </a:schemeClr>
                </a:solidFill>
                <a:latin typeface="Helvetica" pitchFamily="2" charset="0"/>
              </a:rPr>
              <a:t>5.)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solidFill>
                  <a:schemeClr val="bg1">
                    <a:lumMod val="65000"/>
                  </a:schemeClr>
                </a:solidFill>
                <a:latin typeface="Helvetica" pitchFamily="2" charset="0"/>
              </a:rPr>
              <a:t>6.)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solidFill>
                  <a:schemeClr val="bg1">
                    <a:lumMod val="65000"/>
                  </a:schemeClr>
                </a:solidFill>
                <a:latin typeface="Helvetica" pitchFamily="2" charset="0"/>
              </a:rPr>
              <a:t>8.)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chemeClr val="bg1">
                    <a:lumMod val="65000"/>
                  </a:schemeClr>
                </a:solidFill>
                <a:latin typeface="Helvetica" pitchFamily="2" charset="0"/>
              </a:rPr>
              <a:t>10.) [</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13480200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6641370"/>
              </a:xfrm>
              <a:prstGeom prst="rect">
                <a:avLst/>
              </a:prstGeom>
              <a:noFill/>
            </p:spPr>
            <p:txBody>
              <a:bodyPr wrap="square" rtlCol="0">
                <a:spAutoFit/>
              </a:bodyPr>
              <a:lstStyle/>
              <a:p>
                <a:r>
                  <a:rPr lang="en-US" sz="2400" dirty="0">
                    <a:latin typeface="Helvetica" pitchFamily="2" charset="0"/>
                  </a:rPr>
                  <a:t>It was four cases where it rained, and one case where it didn’t rain.</a:t>
                </a:r>
              </a:p>
              <a:p>
                <a:endParaRPr lang="en-US" sz="2400" dirty="0">
                  <a:latin typeface="Helvetica" pitchFamily="2" charset="0"/>
                </a:endParaRPr>
              </a:p>
              <a:p>
                <a:r>
                  <a:rPr lang="en-US" sz="2400" dirty="0">
                    <a:latin typeface="Helvetica" pitchFamily="2" charset="0"/>
                  </a:rPr>
                  <a:t>So we can fill in the probability distribution like so:</a:t>
                </a:r>
              </a:p>
              <a:p>
                <a:endParaRPr lang="en-US" sz="2400" dirty="0">
                  <a:latin typeface="Helvetica" pitchFamily="2" charset="0"/>
                </a:endParaRPr>
              </a:p>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a:t>
                </a:r>
                <a14:m>
                  <m:oMath xmlns:m="http://schemas.openxmlformats.org/officeDocument/2006/math">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b="0" i="1" smtClean="0">
                                <a:latin typeface="Cambria Math" panose="02040503050406030204" pitchFamily="18" charset="0"/>
                              </a:rPr>
                              <m:t>4</m:t>
                            </m:r>
                          </m:num>
                          <m:den>
                            <m:r>
                              <a:rPr lang="en-US" sz="2400" i="1">
                                <a:latin typeface="Cambria Math" panose="02040503050406030204" pitchFamily="18" charset="0"/>
                              </a:rPr>
                              <m:t>5</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5</m:t>
                            </m:r>
                          </m:den>
                        </m:f>
                      </m:e>
                    </m:d>
                  </m:oMath>
                </a14:m>
                <a:endParaRPr lang="en-US" sz="2400" dirty="0">
                  <a:latin typeface="Helvetica" pitchFamily="2" charset="0"/>
                </a:endParaRPr>
              </a:p>
              <a:p>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pPr marL="342900" indent="-342900">
                  <a:buFont typeface="Arial" panose="020B0604020202020204" pitchFamily="34" charset="0"/>
                  <a:buChar char="•"/>
                </a:pP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a:p>
                <a:pPr marL="285750" indent="-285750">
                  <a:buFont typeface="Arial" panose="020B0604020202020204" pitchFamily="34" charset="0"/>
                  <a:buChar char="•"/>
                </a:pPr>
                <a:endParaRPr lang="en-US" sz="2400" i="1" dirty="0">
                  <a:solidFill>
                    <a:schemeClr val="tx1"/>
                  </a:solidFill>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6641370"/>
              </a:xfrm>
              <a:prstGeom prst="rect">
                <a:avLst/>
              </a:prstGeom>
              <a:blipFill>
                <a:blip r:embed="rId3"/>
                <a:stretch>
                  <a:fillRect l="-1559" t="-57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solidFill>
                  <a:schemeClr val="bg1">
                    <a:lumMod val="65000"/>
                  </a:schemeClr>
                </a:solidFill>
                <a:latin typeface="Helvetica" pitchFamily="2" charset="0"/>
              </a:rPr>
              <a:t>2.)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a:solidFill>
                  <a:schemeClr val="bg1">
                    <a:lumMod val="65000"/>
                  </a:schemeClr>
                </a:solidFill>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chemeClr val="bg1">
                    <a:lumMod val="65000"/>
                  </a:schemeClr>
                </a:solidFill>
                <a:latin typeface="Helvetica" pitchFamily="2" charset="0"/>
              </a:rPr>
              <a:t>5.)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solidFill>
                  <a:schemeClr val="bg1">
                    <a:lumMod val="65000"/>
                  </a:schemeClr>
                </a:solidFill>
                <a:latin typeface="Helvetica" pitchFamily="2" charset="0"/>
              </a:rPr>
              <a:t>6.)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solidFill>
                  <a:schemeClr val="bg1">
                    <a:lumMod val="65000"/>
                  </a:schemeClr>
                </a:solidFill>
                <a:latin typeface="Helvetica" pitchFamily="2" charset="0"/>
              </a:rPr>
              <a:t>8.)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chemeClr val="bg1">
                    <a:lumMod val="65000"/>
                  </a:schemeClr>
                </a:solidFill>
                <a:latin typeface="Helvetica" pitchFamily="2" charset="0"/>
              </a:rPr>
              <a:t>10.) [</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2871811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8" y="1666568"/>
                <a:ext cx="5692879" cy="4524315"/>
              </a:xfrm>
              <a:prstGeom prst="rect">
                <a:avLst/>
              </a:prstGeom>
              <a:noFill/>
            </p:spPr>
            <p:txBody>
              <a:bodyPr wrap="square" rtlCol="0">
                <a:spAutoFit/>
              </a:bodyPr>
              <a:lstStyle/>
              <a:p>
                <a:r>
                  <a:rPr lang="en-US" sz="2400" dirty="0">
                    <a:latin typeface="Helvetica" pitchFamily="2" charset="0"/>
                  </a:rPr>
                  <a:t>It was four cases where it rained, and one case where it didn’t rain.</a:t>
                </a:r>
              </a:p>
              <a:p>
                <a:endParaRPr lang="en-US" sz="2400" dirty="0">
                  <a:latin typeface="Helvetica" pitchFamily="2" charset="0"/>
                </a:endParaRPr>
              </a:p>
              <a:p>
                <a:r>
                  <a:rPr lang="en-US" sz="2400" dirty="0">
                    <a:latin typeface="Helvetica" pitchFamily="2" charset="0"/>
                  </a:rPr>
                  <a:t>So we can fill in the probability distribution like so:</a:t>
                </a:r>
              </a:p>
              <a:p>
                <a:endParaRPr lang="en-US" sz="2400" dirty="0">
                  <a:latin typeface="Helvetica" pitchFamily="2" charset="0"/>
                </a:endParaRPr>
              </a:p>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a:t>
                </a:r>
                <a14:m>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0.8</m:t>
                        </m:r>
                        <m:r>
                          <a:rPr lang="en-US" sz="2400" i="1">
                            <a:latin typeface="Cambria Math" panose="02040503050406030204" pitchFamily="18" charset="0"/>
                          </a:rPr>
                          <m:t>,</m:t>
                        </m:r>
                        <m:r>
                          <a:rPr lang="en-US" sz="2400" b="0" i="1" smtClean="0">
                            <a:latin typeface="Cambria Math" panose="02040503050406030204" pitchFamily="18" charset="0"/>
                          </a:rPr>
                          <m:t> 0.2</m:t>
                        </m:r>
                        <m:r>
                          <a:rPr lang="en-US" sz="2400" i="1" smtClean="0">
                            <a:latin typeface="Cambria Math" panose="02040503050406030204" pitchFamily="18" charset="0"/>
                          </a:rPr>
                          <m:t> </m:t>
                        </m:r>
                      </m:e>
                    </m:d>
                  </m:oMath>
                </a14:m>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So, through this sampling process, we estimate that in the situation where it’s cloudy and the grass is wet, there’s an 80% chance that it rained.</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8" y="1666568"/>
                <a:ext cx="5692879" cy="4524315"/>
              </a:xfrm>
              <a:prstGeom prst="rect">
                <a:avLst/>
              </a:prstGeom>
              <a:blipFill>
                <a:blip r:embed="rId3"/>
                <a:stretch>
                  <a:fillRect l="-1559" t="-840" b="-224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6651527" y="1666567"/>
            <a:ext cx="5029200" cy="5632311"/>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p>
          <a:p>
            <a:r>
              <a:rPr lang="en-US" sz="2400" dirty="0">
                <a:solidFill>
                  <a:schemeClr val="bg1">
                    <a:lumMod val="65000"/>
                  </a:schemeClr>
                </a:solidFill>
                <a:latin typeface="Helvetica" pitchFamily="2" charset="0"/>
              </a:rPr>
              <a:t>2.)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a:solidFill>
                  <a:schemeClr val="bg1">
                    <a:lumMod val="65000"/>
                  </a:schemeClr>
                </a:solidFill>
                <a:latin typeface="Helvetica" pitchFamily="2" charset="0"/>
              </a:rPr>
              <a:t>]</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chemeClr val="bg1">
                    <a:lumMod val="65000"/>
                  </a:schemeClr>
                </a:solidFill>
                <a:latin typeface="Helvetica" pitchFamily="2" charset="0"/>
              </a:rPr>
              <a:t>5.)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solidFill>
                  <a:schemeClr val="bg1">
                    <a:lumMod val="65000"/>
                  </a:schemeClr>
                </a:solidFill>
                <a:latin typeface="Helvetica" pitchFamily="2" charset="0"/>
              </a:rPr>
              <a:t>6.)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p>
          <a:p>
            <a:r>
              <a:rPr lang="en-US" sz="2400" dirty="0">
                <a:solidFill>
                  <a:schemeClr val="bg1">
                    <a:lumMod val="65000"/>
                  </a:schemeClr>
                </a:solidFill>
                <a:latin typeface="Helvetica" pitchFamily="2" charset="0"/>
              </a:rPr>
              <a:t>8.) [</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i="1" dirty="0">
                <a:solidFill>
                  <a:schemeClr val="bg1">
                    <a:lumMod val="65000"/>
                  </a:schemeClr>
                </a:solidFill>
                <a:latin typeface="Helvetica" pitchFamily="2" charset="0"/>
              </a:rPr>
              <a:t>]</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i="1" dirty="0">
                <a:latin typeface="Helvetica" pitchFamily="2" charset="0"/>
              </a:rPr>
              <a:t>]</a:t>
            </a:r>
            <a:endParaRPr lang="en-US" sz="2400" dirty="0">
              <a:latin typeface="Helvetica" pitchFamily="2" charset="0"/>
            </a:endParaRPr>
          </a:p>
          <a:p>
            <a:r>
              <a:rPr lang="en-US" sz="2400" dirty="0">
                <a:solidFill>
                  <a:schemeClr val="bg1">
                    <a:lumMod val="65000"/>
                  </a:schemeClr>
                </a:solidFill>
                <a:latin typeface="Helvetica" pitchFamily="2" charset="0"/>
              </a:rPr>
              <a:t>10.) [</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true</a:t>
            </a:r>
            <a:r>
              <a:rPr lang="en-US" sz="2400" dirty="0" err="1">
                <a:solidFill>
                  <a:schemeClr val="bg1">
                    <a:lumMod val="65000"/>
                  </a:schemeClr>
                </a:solidFill>
                <a:latin typeface="Helvetica" pitchFamily="2" charset="0"/>
              </a:rPr>
              <a:t>,</a:t>
            </a:r>
            <a:r>
              <a:rPr lang="en-US" sz="2400" i="1" dirty="0" err="1">
                <a:solidFill>
                  <a:schemeClr val="bg1">
                    <a:lumMod val="65000"/>
                  </a:schemeClr>
                </a:solidFill>
                <a:latin typeface="Helvetica" pitchFamily="2" charset="0"/>
              </a:rPr>
              <a:t>false</a:t>
            </a:r>
            <a:r>
              <a:rPr lang="en-US" sz="2400" i="1" dirty="0">
                <a:solidFill>
                  <a:schemeClr val="bg1">
                    <a:lumMod val="65000"/>
                  </a:schemeClr>
                </a:solidFill>
                <a:latin typeface="Helvetica" pitchFamily="2" charset="0"/>
              </a:rPr>
              <a:t>]</a:t>
            </a:r>
            <a:endParaRPr lang="en-US" sz="2400" dirty="0">
              <a:solidFill>
                <a:schemeClr val="bg1">
                  <a:lumMod val="65000"/>
                </a:schemeClr>
              </a:solidFill>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369332"/>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p:txBody>
      </p:sp>
    </p:spTree>
    <p:extLst>
      <p:ext uri="{BB962C8B-B14F-4D97-AF65-F5344CB8AC3E}">
        <p14:creationId xmlns:p14="http://schemas.microsoft.com/office/powerpoint/2010/main" val="16412963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that was kind of fun, right? It gives us a way to do probabilistic inference without memorizing a ton of equations and doing a lot of math!</a:t>
            </a:r>
          </a:p>
          <a:p>
            <a:endParaRPr lang="en-US" sz="2400" dirty="0">
              <a:latin typeface="Helvetica" pitchFamily="2" charset="0"/>
            </a:endParaRPr>
          </a:p>
          <a:p>
            <a:r>
              <a:rPr lang="en-US" sz="2400" dirty="0">
                <a:latin typeface="Helvetica" pitchFamily="2" charset="0"/>
              </a:rPr>
              <a:t>But if you had to identify a problem with it, what would it be?</a:t>
            </a:r>
          </a:p>
          <a:p>
            <a:endParaRPr lang="en-US" sz="2400" dirty="0">
              <a:latin typeface="Helvetica" pitchFamily="2" charset="0"/>
            </a:endParaRPr>
          </a:p>
          <a:p>
            <a:r>
              <a:rPr lang="en-US" sz="2400" dirty="0">
                <a:latin typeface="Helvetica" pitchFamily="2" charset="0"/>
              </a:rPr>
              <a:t>Wasted work! </a:t>
            </a:r>
            <a:endParaRPr lang="en-US" sz="17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6151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4360646" y="1579044"/>
            <a:ext cx="6764553" cy="646331"/>
          </a:xfrm>
          <a:prstGeom prst="rect">
            <a:avLst/>
          </a:prstGeom>
          <a:noFill/>
        </p:spPr>
        <p:txBody>
          <a:bodyPr wrap="square" rtlCol="0">
            <a:spAutoFit/>
          </a:bodyPr>
          <a:lstStyle/>
          <a:p>
            <a:r>
              <a:rPr lang="en-US" dirty="0">
                <a:latin typeface="Helvetica" pitchFamily="2" charset="0"/>
              </a:rPr>
              <a:t>This row is teaching us something about </a:t>
            </a:r>
            <a:r>
              <a:rPr lang="en-US" i="1" dirty="0">
                <a:latin typeface="Helvetica" pitchFamily="2" charset="0"/>
              </a:rPr>
              <a:t>Toothache</a:t>
            </a:r>
            <a:r>
              <a:rPr lang="en-US" dirty="0">
                <a:latin typeface="Helvetica" pitchFamily="2" charset="0"/>
              </a:rPr>
              <a:t> in relation to its parent node. Namely, </a:t>
            </a:r>
            <a:r>
              <a:rPr lang="en-US" i="1" dirty="0">
                <a:latin typeface="Helvetica" pitchFamily="2" charset="0"/>
              </a:rPr>
              <a:t>P(toothache</a:t>
            </a:r>
            <a:r>
              <a:rPr lang="en-US" dirty="0">
                <a:latin typeface="Helvetica" pitchFamily="2" charset="0"/>
              </a:rPr>
              <a:t> | </a:t>
            </a:r>
            <a:r>
              <a:rPr lang="en-US" i="1" dirty="0">
                <a:latin typeface="Helvetica" pitchFamily="2" charset="0"/>
              </a:rPr>
              <a:t>Cavity</a:t>
            </a:r>
            <a:r>
              <a:rPr lang="en-US" dirty="0">
                <a:latin typeface="Helvetica" pitchFamily="2" charset="0"/>
              </a:rPr>
              <a:t> = true) = 0.60.</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extLst>
                  <p:ext uri="{D42A27DB-BD31-4B8C-83A1-F6EECF244321}">
                    <p14:modId xmlns:p14="http://schemas.microsoft.com/office/powerpoint/2010/main" val="2546021911"/>
                  </p:ext>
                </p:extLst>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extLst>
                  <p:ext uri="{D42A27DB-BD31-4B8C-83A1-F6EECF244321}">
                    <p14:modId xmlns:p14="http://schemas.microsoft.com/office/powerpoint/2010/main" val="2546021911"/>
                  </p:ext>
                </p:extLst>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p:cxnSp>
        <p:nvCxnSpPr>
          <p:cNvPr id="16" name="Elbow Connector 15">
            <a:extLst>
              <a:ext uri="{FF2B5EF4-FFF2-40B4-BE49-F238E27FC236}">
                <a16:creationId xmlns:a16="http://schemas.microsoft.com/office/drawing/2014/main" id="{C477990A-33F6-304F-925C-453AA58379FD}"/>
              </a:ext>
            </a:extLst>
          </p:cNvPr>
          <p:cNvCxnSpPr>
            <a:cxnSpLocks/>
            <a:stCxn id="9" idx="1"/>
            <a:endCxn id="12" idx="1"/>
          </p:cNvCxnSpPr>
          <p:nvPr/>
        </p:nvCxnSpPr>
        <p:spPr>
          <a:xfrm rot="10800000" flipH="1" flipV="1">
            <a:off x="4360645" y="1902209"/>
            <a:ext cx="50207" cy="3121487"/>
          </a:xfrm>
          <a:prstGeom prst="bentConnector3">
            <a:avLst>
              <a:gd name="adj1" fmla="val -455315"/>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5AF9035E-E268-B640-A37A-BF8E7261EE54}"/>
              </a:ext>
            </a:extLst>
          </p:cNvPr>
          <p:cNvGraphicFramePr>
            <a:graphicFrameLocks noGrp="1"/>
          </p:cNvGraphicFramePr>
          <p:nvPr>
            <p:extLst>
              <p:ext uri="{D42A27DB-BD31-4B8C-83A1-F6EECF244321}">
                <p14:modId xmlns:p14="http://schemas.microsoft.com/office/powerpoint/2010/main" val="4234989636"/>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
        <p:nvSpPr>
          <p:cNvPr id="3" name="TextBox 2">
            <a:extLst>
              <a:ext uri="{FF2B5EF4-FFF2-40B4-BE49-F238E27FC236}">
                <a16:creationId xmlns:a16="http://schemas.microsoft.com/office/drawing/2014/main" id="{37912954-90BA-83C1-9B8B-B8AA2881CE96}"/>
              </a:ext>
            </a:extLst>
          </p:cNvPr>
          <p:cNvSpPr txBox="1"/>
          <p:nvPr/>
        </p:nvSpPr>
        <p:spPr>
          <a:xfrm>
            <a:off x="3394553" y="6037545"/>
            <a:ext cx="6223050" cy="369332"/>
          </a:xfrm>
          <a:prstGeom prst="rect">
            <a:avLst/>
          </a:prstGeom>
          <a:noFill/>
        </p:spPr>
        <p:txBody>
          <a:bodyPr wrap="none" rtlCol="0">
            <a:spAutoFit/>
          </a:bodyPr>
          <a:lstStyle/>
          <a:p>
            <a:r>
              <a:rPr lang="en-US" dirty="0"/>
              <a:t>Hey, just for fun: </a:t>
            </a:r>
            <a:r>
              <a:rPr lang="en-US" b="1" dirty="0">
                <a:solidFill>
                  <a:srgbClr val="0070C0"/>
                </a:solidFill>
              </a:rPr>
              <a:t>What is </a:t>
            </a:r>
            <a:r>
              <a:rPr lang="en-US" i="1" dirty="0">
                <a:solidFill>
                  <a:srgbClr val="0070C0"/>
                </a:solidFill>
              </a:rPr>
              <a:t>P</a:t>
            </a:r>
            <a:r>
              <a:rPr lang="en-US" b="1" dirty="0">
                <a:solidFill>
                  <a:srgbClr val="0070C0"/>
                </a:solidFill>
              </a:rPr>
              <a:t>(toothache | Cavity = false) ?</a:t>
            </a:r>
          </a:p>
        </p:txBody>
      </p:sp>
    </p:spTree>
    <p:extLst>
      <p:ext uri="{BB962C8B-B14F-4D97-AF65-F5344CB8AC3E}">
        <p14:creationId xmlns:p14="http://schemas.microsoft.com/office/powerpoint/2010/main" val="33680763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took the time to generate 10 samples, but we only actually used 5 of them!</a:t>
            </a:r>
          </a:p>
          <a:p>
            <a:r>
              <a:rPr lang="en-US" sz="2400" dirty="0">
                <a:latin typeface="Helvetica" pitchFamily="2" charset="0"/>
              </a:rPr>
              <a:t>And the *more* evidence you have (i.e., the more evidence variables that are given), the *more* samples we need to reject</a:t>
            </a:r>
          </a:p>
          <a:p>
            <a:pPr lvl="1"/>
            <a:r>
              <a:rPr lang="en-US" sz="2000" dirty="0">
                <a:latin typeface="Helvetica" pitchFamily="2" charset="0"/>
              </a:rPr>
              <a:t>Which in turn means that our final probability distribution estimate will be less accurate!</a:t>
            </a:r>
          </a:p>
          <a:p>
            <a:endParaRPr lang="en-US" sz="2400" dirty="0">
              <a:latin typeface="Helvetica" pitchFamily="2" charset="0"/>
            </a:endParaRPr>
          </a:p>
          <a:p>
            <a:r>
              <a:rPr lang="en-US" sz="2400" dirty="0">
                <a:latin typeface="Helvetica" pitchFamily="2" charset="0"/>
              </a:rPr>
              <a:t>Perhaps there’s a better way…</a:t>
            </a:r>
            <a:r>
              <a:rPr lang="en-US" sz="2200" dirty="0">
                <a:latin typeface="Helvetica" pitchFamily="2" charset="0"/>
              </a:rPr>
              <a:t>	A way to avoid wasting work…	</a:t>
            </a:r>
            <a:endParaRPr lang="en-US" sz="15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9176294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b="1" dirty="0">
                <a:latin typeface="Helvetica" pitchFamily="2" charset="0"/>
              </a:rPr>
              <a:t>Likelihood Weighting </a:t>
            </a:r>
            <a:r>
              <a:rPr lang="en-US" sz="2400" dirty="0">
                <a:latin typeface="Helvetica" pitchFamily="2" charset="0"/>
              </a:rPr>
              <a:t>will be our solution!</a:t>
            </a:r>
          </a:p>
          <a:p>
            <a:r>
              <a:rPr lang="en-US" sz="2400" dirty="0">
                <a:latin typeface="Helvetica" pitchFamily="2" charset="0"/>
              </a:rPr>
              <a:t>It is another random sampling technique. BUT!</a:t>
            </a:r>
          </a:p>
          <a:p>
            <a:r>
              <a:rPr lang="en-US" sz="2400" dirty="0">
                <a:latin typeface="Helvetica" pitchFamily="2" charset="0"/>
              </a:rPr>
              <a:t>This time, we will only generate samples in which the evidence holds.</a:t>
            </a:r>
          </a:p>
          <a:p>
            <a:r>
              <a:rPr lang="en-US" sz="2400" dirty="0">
                <a:latin typeface="Helvetica" pitchFamily="2" charset="0"/>
              </a:rPr>
              <a:t>Each sample we generate will also have a </a:t>
            </a:r>
            <a:r>
              <a:rPr lang="en-US" sz="2400" b="1" dirty="0">
                <a:latin typeface="Helvetica" pitchFamily="2" charset="0"/>
              </a:rPr>
              <a:t>weight </a:t>
            </a:r>
            <a:r>
              <a:rPr lang="en-US" sz="2400" dirty="0">
                <a:latin typeface="Helvetica" pitchFamily="2" charset="0"/>
              </a:rPr>
              <a:t>to indicate how probable that sample is to actually happen.</a:t>
            </a:r>
          </a:p>
          <a:p>
            <a:pPr lvl="1"/>
            <a:r>
              <a:rPr lang="en-US" sz="2200" dirty="0">
                <a:latin typeface="Helvetica" pitchFamily="2" charset="0"/>
              </a:rPr>
              <a:t>Samples in which the evidence holds (but it is unlikely to happen that way) have low weight.</a:t>
            </a:r>
          </a:p>
          <a:p>
            <a:pPr lvl="1"/>
            <a:r>
              <a:rPr lang="en-US" sz="2200" dirty="0">
                <a:latin typeface="Helvetica" pitchFamily="2" charset="0"/>
              </a:rPr>
              <a:t>Samples in which the evidence holds (and it is likely it would happen that way) have high weight.</a:t>
            </a:r>
            <a:endParaRPr lang="en-US" sz="13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164114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20000"/>
              </a:bodyPr>
              <a:lstStyle/>
              <a:p>
                <a:pPr marL="0" indent="0">
                  <a:buNone/>
                </a:pPr>
                <a:r>
                  <a:rPr lang="en-US" sz="2400" dirty="0">
                    <a:latin typeface="Consolas" panose="020B0609020204030204" pitchFamily="49" charset="0"/>
                    <a:cs typeface="Consolas" panose="020B0609020204030204" pitchFamily="49" charset="0"/>
                  </a:rPr>
                  <a:t>Generate the desired number of samples this way:</a:t>
                </a:r>
              </a:p>
              <a:p>
                <a:pPr marL="0" indent="0">
                  <a:buNone/>
                </a:pPr>
                <a:r>
                  <a:rPr lang="en-US" sz="2400" dirty="0">
                    <a:latin typeface="Consolas" panose="020B0609020204030204" pitchFamily="49" charset="0"/>
                    <a:cs typeface="Consolas" panose="020B0609020204030204" pitchFamily="49" charset="0"/>
                  </a:rPr>
                  <a:t>    Let weight = 1.</a:t>
                </a:r>
              </a:p>
              <a:p>
                <a:pPr marL="0" indent="0">
                  <a:buNone/>
                </a:pPr>
                <a:r>
                  <a:rPr lang="en-US" sz="2400" dirty="0">
                    <a:latin typeface="Consolas" panose="020B0609020204030204" pitchFamily="49" charset="0"/>
                    <a:cs typeface="Consolas" panose="020B0609020204030204" pitchFamily="49" charset="0"/>
                  </a:rPr>
                  <a:t>    For every variable </a:t>
                </a:r>
                <a14:m>
                  <m:oMath xmlns:m="http://schemas.openxmlformats.org/officeDocument/2006/math">
                    <m:r>
                      <a:rPr lang="en-US" sz="2400" i="1" dirty="0">
                        <a:latin typeface="Cambria Math" panose="02040503050406030204" pitchFamily="18" charset="0"/>
                        <a:cs typeface="Consolas" panose="020B0609020204030204" pitchFamily="49" charset="0"/>
                      </a:rPr>
                      <m:t>𝑉</m:t>
                    </m:r>
                  </m:oMath>
                </a14:m>
                <a:r>
                  <a:rPr lang="en-US" sz="2400" dirty="0">
                    <a:latin typeface="Consolas" panose="020B0609020204030204" pitchFamily="49" charset="0"/>
                    <a:cs typeface="Consolas" panose="020B0609020204030204" pitchFamily="49" charset="0"/>
                  </a:rPr>
                  <a:t> in topological order:</a:t>
                </a:r>
              </a:p>
              <a:p>
                <a:pPr marL="0" indent="0">
                  <a:buNone/>
                </a:pPr>
                <a:r>
                  <a:rPr lang="en-US" sz="2400" dirty="0">
                    <a:latin typeface="Consolas" panose="020B0609020204030204" pitchFamily="49" charset="0"/>
                    <a:cs typeface="Consolas" panose="020B0609020204030204" pitchFamily="49" charset="0"/>
                  </a:rPr>
                  <a:t>        If </a:t>
                </a:r>
                <a14:m>
                  <m:oMath xmlns:m="http://schemas.openxmlformats.org/officeDocument/2006/math">
                    <m:r>
                      <a:rPr lang="en-US" sz="2400" i="1" dirty="0">
                        <a:latin typeface="Cambria Math" panose="02040503050406030204" pitchFamily="18" charset="0"/>
                        <a:cs typeface="Consolas" panose="020B0609020204030204" pitchFamily="49" charset="0"/>
                      </a:rPr>
                      <m:t>𝑉</m:t>
                    </m:r>
                  </m:oMath>
                </a14:m>
                <a:r>
                  <a:rPr lang="en-US" sz="2400" dirty="0">
                    <a:latin typeface="Consolas" panose="020B0609020204030204" pitchFamily="49" charset="0"/>
                    <a:cs typeface="Consolas" panose="020B0609020204030204" pitchFamily="49" charset="0"/>
                  </a:rPr>
                  <a:t> is an evidence variable with value </a:t>
                </a:r>
                <a14:m>
                  <m:oMath xmlns:m="http://schemas.openxmlformats.org/officeDocument/2006/math">
                    <m:r>
                      <a:rPr lang="en-US" sz="2400" i="1" dirty="0">
                        <a:latin typeface="Cambria Math" panose="02040503050406030204" pitchFamily="18" charset="0"/>
                        <a:cs typeface="Consolas" panose="020B0609020204030204" pitchFamily="49" charset="0"/>
                      </a:rPr>
                      <m:t>𝑣</m:t>
                    </m:r>
                  </m:oMath>
                </a14:m>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weight = weight </a:t>
                </a:r>
                <a14:m>
                  <m:oMath xmlns:m="http://schemas.openxmlformats.org/officeDocument/2006/math">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𝑃</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𝑣</m:t>
                        </m:r>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𝑝𝑎𝑟𝑒𝑛𝑡𝑠</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e>
                        </m:d>
                      </m:e>
                    </m:d>
                  </m:oMath>
                </a14:m>
                <a:endParaRPr lang="en-US" sz="2400" dirty="0">
                  <a:latin typeface="Consolas" panose="020B0609020204030204" pitchFamily="49" charset="0"/>
                  <a:cs typeface="Consolas" panose="020B0609020204030204" pitchFamily="49" charset="0"/>
                </a:endParaRP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Randomly sample from </a:t>
                </a:r>
                <a14:m>
                  <m:oMath xmlns:m="http://schemas.openxmlformats.org/officeDocument/2006/math">
                    <m:r>
                      <a:rPr lang="en-US" sz="2400" b="1">
                        <a:latin typeface="Cambria Math" panose="02040503050406030204" pitchFamily="18" charset="0"/>
                        <a:cs typeface="Consolas" panose="020B0609020204030204" pitchFamily="49" charset="0"/>
                      </a:rPr>
                      <m:t>𝐏</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𝑝𝑎𝑟𝑒𝑛𝑡𝑠</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e>
                        </m:d>
                      </m:e>
                    </m:d>
                  </m:oMath>
                </a14:m>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Return the event and the weight.</a:t>
                </a:r>
              </a:p>
              <a:p>
                <a:pPr marL="0" indent="0">
                  <a:buNone/>
                </a:pPr>
                <a:r>
                  <a:rPr lang="en-US" sz="2400" dirty="0">
                    <a:latin typeface="Consolas" panose="020B0609020204030204" pitchFamily="49" charset="0"/>
                    <a:cs typeface="Consolas" panose="020B0609020204030204" pitchFamily="49" charset="0"/>
                  </a:rPr>
                  <a:t>Add up the weighted samples to estimate the query.</a:t>
                </a: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31" t="-658" b="-1974"/>
                </a:stretch>
              </a:blipFill>
            </p:spPr>
            <p:txBody>
              <a:bodyPr/>
              <a:lstStyle/>
              <a:p>
                <a:r>
                  <a:rPr lang="en-US">
                    <a:noFill/>
                  </a:rPr>
                  <a:t> </a:t>
                </a:r>
              </a:p>
            </p:txBody>
          </p:sp>
        </mc:Fallback>
      </mc:AlternateContent>
    </p:spTree>
    <p:extLst>
      <p:ext uri="{BB962C8B-B14F-4D97-AF65-F5344CB8AC3E}">
        <p14:creationId xmlns:p14="http://schemas.microsoft.com/office/powerpoint/2010/main" val="32591119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20000"/>
              </a:bodyPr>
              <a:lstStyle/>
              <a:p>
                <a:pPr marL="0" indent="0">
                  <a:buNone/>
                </a:pPr>
                <a:r>
                  <a:rPr lang="en-US" sz="2400" dirty="0">
                    <a:latin typeface="Consolas" panose="020B0609020204030204" pitchFamily="49" charset="0"/>
                    <a:cs typeface="Consolas" panose="020B0609020204030204" pitchFamily="49" charset="0"/>
                  </a:rPr>
                  <a:t>Generate the desired number of samples this way:</a:t>
                </a:r>
              </a:p>
              <a:p>
                <a:pPr marL="0" indent="0">
                  <a:buNone/>
                </a:pPr>
                <a:r>
                  <a:rPr lang="en-US" sz="2400" dirty="0">
                    <a:latin typeface="Consolas" panose="020B0609020204030204" pitchFamily="49" charset="0"/>
                    <a:cs typeface="Consolas" panose="020B0609020204030204" pitchFamily="49" charset="0"/>
                  </a:rPr>
                  <a:t>    Let weight = 1.</a:t>
                </a:r>
              </a:p>
              <a:p>
                <a:pPr marL="0" indent="0">
                  <a:buNone/>
                </a:pPr>
                <a:r>
                  <a:rPr lang="en-US" sz="2400" dirty="0">
                    <a:latin typeface="Consolas" panose="020B0609020204030204" pitchFamily="49" charset="0"/>
                    <a:cs typeface="Consolas" panose="020B0609020204030204" pitchFamily="49" charset="0"/>
                  </a:rPr>
                  <a:t>    For every variable </a:t>
                </a:r>
                <a14:m>
                  <m:oMath xmlns:m="http://schemas.openxmlformats.org/officeDocument/2006/math">
                    <m:r>
                      <a:rPr lang="en-US" sz="2400" i="1" dirty="0">
                        <a:latin typeface="Cambria Math" panose="02040503050406030204" pitchFamily="18" charset="0"/>
                        <a:cs typeface="Consolas" panose="020B0609020204030204" pitchFamily="49" charset="0"/>
                      </a:rPr>
                      <m:t>𝑉</m:t>
                    </m:r>
                  </m:oMath>
                </a14:m>
                <a:r>
                  <a:rPr lang="en-US" sz="2400" dirty="0">
                    <a:latin typeface="Consolas" panose="020B0609020204030204" pitchFamily="49" charset="0"/>
                    <a:cs typeface="Consolas" panose="020B0609020204030204" pitchFamily="49" charset="0"/>
                  </a:rPr>
                  <a:t> in topological order:</a:t>
                </a:r>
              </a:p>
              <a:p>
                <a:pPr marL="0" indent="0">
                  <a:buNone/>
                </a:pPr>
                <a:r>
                  <a:rPr lang="en-US" sz="2400" dirty="0">
                    <a:latin typeface="Consolas" panose="020B0609020204030204" pitchFamily="49" charset="0"/>
                    <a:cs typeface="Consolas" panose="020B0609020204030204" pitchFamily="49" charset="0"/>
                  </a:rPr>
                  <a:t>        If </a:t>
                </a:r>
                <a14:m>
                  <m:oMath xmlns:m="http://schemas.openxmlformats.org/officeDocument/2006/math">
                    <m:r>
                      <a:rPr lang="en-US" sz="2400" i="1" dirty="0">
                        <a:latin typeface="Cambria Math" panose="02040503050406030204" pitchFamily="18" charset="0"/>
                        <a:cs typeface="Consolas" panose="020B0609020204030204" pitchFamily="49" charset="0"/>
                      </a:rPr>
                      <m:t>𝑉</m:t>
                    </m:r>
                  </m:oMath>
                </a14:m>
                <a:r>
                  <a:rPr lang="en-US" sz="2400" dirty="0">
                    <a:latin typeface="Consolas" panose="020B0609020204030204" pitchFamily="49" charset="0"/>
                    <a:cs typeface="Consolas" panose="020B0609020204030204" pitchFamily="49" charset="0"/>
                  </a:rPr>
                  <a:t> is an evidence variable with value </a:t>
                </a:r>
                <a14:m>
                  <m:oMath xmlns:m="http://schemas.openxmlformats.org/officeDocument/2006/math">
                    <m:r>
                      <a:rPr lang="en-US" sz="2400" i="1" dirty="0">
                        <a:latin typeface="Cambria Math" panose="02040503050406030204" pitchFamily="18" charset="0"/>
                        <a:cs typeface="Consolas" panose="020B0609020204030204" pitchFamily="49" charset="0"/>
                      </a:rPr>
                      <m:t>𝑣</m:t>
                    </m:r>
                  </m:oMath>
                </a14:m>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weight = weight </a:t>
                </a:r>
                <a14:m>
                  <m:oMath xmlns:m="http://schemas.openxmlformats.org/officeDocument/2006/math">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𝑃</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𝑣</m:t>
                        </m:r>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𝑝𝑎𝑟𝑒𝑛𝑡𝑠</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e>
                        </m:d>
                      </m:e>
                    </m:d>
                  </m:oMath>
                </a14:m>
                <a:endParaRPr lang="en-US" sz="2400" dirty="0">
                  <a:latin typeface="Consolas" panose="020B0609020204030204" pitchFamily="49" charset="0"/>
                  <a:cs typeface="Consolas" panose="020B0609020204030204" pitchFamily="49" charset="0"/>
                </a:endParaRP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Randomly sample from </a:t>
                </a:r>
                <a14:m>
                  <m:oMath xmlns:m="http://schemas.openxmlformats.org/officeDocument/2006/math">
                    <m:r>
                      <a:rPr lang="en-US" sz="2400" b="1">
                        <a:latin typeface="Cambria Math" panose="02040503050406030204" pitchFamily="18" charset="0"/>
                        <a:cs typeface="Consolas" panose="020B0609020204030204" pitchFamily="49" charset="0"/>
                      </a:rPr>
                      <m:t>𝐏</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r>
                          <a:rPr lang="en-US" sz="2400" i="1">
                            <a:latin typeface="Cambria Math" panose="02040503050406030204" pitchFamily="18" charset="0"/>
                            <a:cs typeface="Consolas" panose="020B0609020204030204" pitchFamily="49" charset="0"/>
                          </a:rPr>
                          <m:t>|</m:t>
                        </m:r>
                        <m:r>
                          <a:rPr lang="en-US" sz="2400" i="1">
                            <a:latin typeface="Cambria Math" panose="02040503050406030204" pitchFamily="18" charset="0"/>
                            <a:cs typeface="Consolas" panose="020B0609020204030204" pitchFamily="49" charset="0"/>
                          </a:rPr>
                          <m:t>𝑝𝑎𝑟𝑒𝑛𝑡𝑠</m:t>
                        </m:r>
                        <m:d>
                          <m:dPr>
                            <m:ctrlPr>
                              <a:rPr lang="en-US" sz="2400" i="1">
                                <a:latin typeface="Cambria Math" panose="02040503050406030204" pitchFamily="18" charset="0"/>
                                <a:cs typeface="Consolas" panose="020B0609020204030204" pitchFamily="49" charset="0"/>
                              </a:rPr>
                            </m:ctrlPr>
                          </m:dPr>
                          <m:e>
                            <m:r>
                              <a:rPr lang="en-US" sz="2400" i="1">
                                <a:latin typeface="Cambria Math" panose="02040503050406030204" pitchFamily="18" charset="0"/>
                                <a:cs typeface="Consolas" panose="020B0609020204030204" pitchFamily="49" charset="0"/>
                              </a:rPr>
                              <m:t>𝑉</m:t>
                            </m:r>
                          </m:e>
                        </m:d>
                      </m:e>
                    </m:d>
                  </m:oMath>
                </a14:m>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Return the event and the weight.</a:t>
                </a:r>
              </a:p>
              <a:p>
                <a:pPr marL="0" indent="0">
                  <a:buNone/>
                </a:pPr>
                <a:r>
                  <a:rPr lang="en-US" sz="2400" dirty="0">
                    <a:latin typeface="Consolas" panose="020B0609020204030204" pitchFamily="49" charset="0"/>
                    <a:cs typeface="Consolas" panose="020B0609020204030204" pitchFamily="49" charset="0"/>
                  </a:rPr>
                  <a:t>Add up the weighted samples to estimate the query.</a:t>
                </a: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31" t="-658" b="-19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C4425D0-7BC3-9E47-B626-7A8E0BA8AC3B}"/>
              </a:ext>
            </a:extLst>
          </p:cNvPr>
          <p:cNvSpPr txBox="1"/>
          <p:nvPr/>
        </p:nvSpPr>
        <p:spPr>
          <a:xfrm>
            <a:off x="8377085" y="1209368"/>
            <a:ext cx="3465870" cy="5078313"/>
          </a:xfrm>
          <a:prstGeom prst="rect">
            <a:avLst/>
          </a:prstGeom>
          <a:noFill/>
        </p:spPr>
        <p:txBody>
          <a:bodyPr wrap="square" rtlCol="0">
            <a:spAutoFit/>
          </a:bodyPr>
          <a:lstStyle/>
          <a:p>
            <a:r>
              <a:rPr lang="en-US" dirty="0">
                <a:latin typeface="Helvetica" pitchFamily="2" charset="0"/>
              </a:rPr>
              <a:t>Some highlights:</a:t>
            </a:r>
          </a:p>
          <a:p>
            <a:endParaRPr lang="en-US" dirty="0">
              <a:latin typeface="Helvetica" pitchFamily="2" charset="0"/>
            </a:endParaRPr>
          </a:p>
          <a:p>
            <a:r>
              <a:rPr lang="en-US" dirty="0">
                <a:latin typeface="Helvetica" pitchFamily="2" charset="0"/>
              </a:rPr>
              <a:t>Weight starts at 1, we are multiplying it by probabilities (i.e., numbers between 0-1), so it will almost certainly go down.</a:t>
            </a:r>
          </a:p>
          <a:p>
            <a:endParaRPr lang="en-US" dirty="0">
              <a:latin typeface="Helvetica" pitchFamily="2" charset="0"/>
            </a:endParaRPr>
          </a:p>
          <a:p>
            <a:r>
              <a:rPr lang="en-US" dirty="0">
                <a:latin typeface="Helvetica" pitchFamily="2" charset="0"/>
              </a:rPr>
              <a:t>Topological order is the same as before (parent nodes before child nodes)</a:t>
            </a:r>
          </a:p>
          <a:p>
            <a:endParaRPr lang="en-US" dirty="0">
              <a:latin typeface="Helvetica" pitchFamily="2" charset="0"/>
            </a:endParaRPr>
          </a:p>
          <a:p>
            <a:r>
              <a:rPr lang="en-US" dirty="0">
                <a:latin typeface="Helvetica" pitchFamily="2" charset="0"/>
              </a:rPr>
              <a:t>We look at every variable, and do something different if it is an evidence variable, or some other variable.</a:t>
            </a:r>
          </a:p>
          <a:p>
            <a:endParaRPr lang="en-US" dirty="0">
              <a:latin typeface="Helvetica" pitchFamily="2" charset="0"/>
            </a:endParaRPr>
          </a:p>
          <a:p>
            <a:r>
              <a:rPr lang="en-US" dirty="0">
                <a:latin typeface="Helvetica" pitchFamily="2" charset="0"/>
              </a:rPr>
              <a:t>All will be clear when we see it. So… let’s check it out!</a:t>
            </a:r>
          </a:p>
        </p:txBody>
      </p:sp>
    </p:spTree>
    <p:extLst>
      <p:ext uri="{BB962C8B-B14F-4D97-AF65-F5344CB8AC3E}">
        <p14:creationId xmlns:p14="http://schemas.microsoft.com/office/powerpoint/2010/main" val="11753251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601497" cy="830997"/>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F1CF1E-739C-1A49-B589-5A8493C0220A}"/>
              </a:ext>
            </a:extLst>
          </p:cNvPr>
          <p:cNvSpPr txBox="1"/>
          <p:nvPr/>
        </p:nvSpPr>
        <p:spPr>
          <a:xfrm>
            <a:off x="6563032" y="4335975"/>
            <a:ext cx="5324168" cy="1754326"/>
          </a:xfrm>
          <a:prstGeom prst="rect">
            <a:avLst/>
          </a:prstGeom>
          <a:noFill/>
        </p:spPr>
        <p:txBody>
          <a:bodyPr wrap="square" rtlCol="0">
            <a:spAutoFit/>
          </a:bodyPr>
          <a:lstStyle/>
          <a:p>
            <a:r>
              <a:rPr lang="en-US" dirty="0">
                <a:latin typeface="Helvetica" pitchFamily="2" charset="0"/>
              </a:rPr>
              <a:t>We’re doing this again!</a:t>
            </a:r>
          </a:p>
          <a:p>
            <a:endParaRPr lang="en-US" dirty="0">
              <a:latin typeface="Helvetica" pitchFamily="2" charset="0"/>
            </a:endParaRPr>
          </a:p>
          <a:p>
            <a:endParaRPr lang="en-US" dirty="0">
              <a:latin typeface="Helvetica" pitchFamily="2" charset="0"/>
            </a:endParaRPr>
          </a:p>
          <a:p>
            <a:r>
              <a:rPr lang="en-US" dirty="0">
                <a:latin typeface="Helvetica" pitchFamily="2" charset="0"/>
              </a:rPr>
              <a:t>Same order as before, and same query as before:</a:t>
            </a:r>
          </a:p>
          <a:p>
            <a:r>
              <a:rPr lang="en-US" dirty="0">
                <a:latin typeface="Helvetica" pitchFamily="2" charset="0"/>
              </a:rPr>
              <a:t>“What are the odds that it rained, given it is cloudy and the grass is wet”</a:t>
            </a:r>
          </a:p>
        </p:txBody>
      </p:sp>
    </p:spTree>
    <p:extLst>
      <p:ext uri="{BB962C8B-B14F-4D97-AF65-F5344CB8AC3E}">
        <p14:creationId xmlns:p14="http://schemas.microsoft.com/office/powerpoint/2010/main" val="10274221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601497" cy="1200329"/>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F1CF1E-739C-1A49-B589-5A8493C0220A}"/>
              </a:ext>
            </a:extLst>
          </p:cNvPr>
          <p:cNvSpPr txBox="1"/>
          <p:nvPr/>
        </p:nvSpPr>
        <p:spPr>
          <a:xfrm>
            <a:off x="6563032" y="4335975"/>
            <a:ext cx="5324168" cy="2031325"/>
          </a:xfrm>
          <a:prstGeom prst="rect">
            <a:avLst/>
          </a:prstGeom>
          <a:noFill/>
        </p:spPr>
        <p:txBody>
          <a:bodyPr wrap="square" rtlCol="0">
            <a:spAutoFit/>
          </a:bodyPr>
          <a:lstStyle/>
          <a:p>
            <a:r>
              <a:rPr lang="en-US" dirty="0">
                <a:latin typeface="Helvetica" pitchFamily="2" charset="0"/>
              </a:rPr>
              <a:t> </a:t>
            </a:r>
            <a:r>
              <a:rPr lang="en-US" i="1" dirty="0">
                <a:latin typeface="Helvetica" pitchFamily="2" charset="0"/>
              </a:rPr>
              <a:t>w</a:t>
            </a:r>
            <a:r>
              <a:rPr lang="en-US" dirty="0">
                <a:latin typeface="Helvetica" pitchFamily="2" charset="0"/>
              </a:rPr>
              <a:t>, the weight, starts at 1…</a:t>
            </a:r>
          </a:p>
          <a:p>
            <a:endParaRPr lang="en-US" dirty="0">
              <a:latin typeface="Helvetica" pitchFamily="2" charset="0"/>
            </a:endParaRPr>
          </a:p>
          <a:p>
            <a:r>
              <a:rPr lang="en-US" dirty="0">
                <a:latin typeface="Helvetica" pitchFamily="2" charset="0"/>
              </a:rPr>
              <a:t>Don’t confuse the weight </a:t>
            </a:r>
            <a:r>
              <a:rPr lang="en-US" i="1" dirty="0">
                <a:latin typeface="Helvetica" pitchFamily="2" charset="0"/>
              </a:rPr>
              <a:t>w</a:t>
            </a:r>
            <a:r>
              <a:rPr lang="en-US" dirty="0">
                <a:latin typeface="Helvetica" pitchFamily="2" charset="0"/>
              </a:rPr>
              <a:t> with the “Wet Grass” </a:t>
            </a:r>
            <a:r>
              <a:rPr lang="en-US" i="1" dirty="0">
                <a:latin typeface="Helvetica" pitchFamily="2" charset="0"/>
              </a:rPr>
              <a:t>w</a:t>
            </a:r>
            <a:r>
              <a:rPr lang="en-US" dirty="0">
                <a:latin typeface="Helvetica" pitchFamily="2" charset="0"/>
              </a:rPr>
              <a:t>.</a:t>
            </a:r>
          </a:p>
          <a:p>
            <a:endParaRPr lang="en-US" dirty="0">
              <a:latin typeface="Helvetica" pitchFamily="2" charset="0"/>
            </a:endParaRPr>
          </a:p>
          <a:p>
            <a:r>
              <a:rPr lang="en-US" dirty="0">
                <a:latin typeface="Helvetica" pitchFamily="2" charset="0"/>
              </a:rPr>
              <a:t>I’m hoping it is clear which is which from context clues!</a:t>
            </a:r>
          </a:p>
        </p:txBody>
      </p:sp>
    </p:spTree>
    <p:extLst>
      <p:ext uri="{BB962C8B-B14F-4D97-AF65-F5344CB8AC3E}">
        <p14:creationId xmlns:p14="http://schemas.microsoft.com/office/powerpoint/2010/main" val="8998241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601497" cy="2677656"/>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C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a:t>
            </a: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2862322"/>
          </a:xfrm>
          <a:prstGeom prst="rect">
            <a:avLst/>
          </a:prstGeom>
          <a:noFill/>
        </p:spPr>
        <p:txBody>
          <a:bodyPr wrap="square" rtlCol="0">
            <a:spAutoFit/>
          </a:bodyPr>
          <a:lstStyle/>
          <a:p>
            <a:r>
              <a:rPr lang="en-US" dirty="0">
                <a:latin typeface="Helvetica" pitchFamily="2" charset="0"/>
              </a:rPr>
              <a:t>The first variable in our order is C. It *is* an evidence variable. We know that it was cloudy today.</a:t>
            </a:r>
          </a:p>
          <a:p>
            <a:endParaRPr lang="en-US" dirty="0">
              <a:latin typeface="Helvetica" pitchFamily="2" charset="0"/>
            </a:endParaRPr>
          </a:p>
          <a:p>
            <a:r>
              <a:rPr lang="en-US" dirty="0">
                <a:latin typeface="Helvetica" pitchFamily="2" charset="0"/>
              </a:rPr>
              <a:t>So we update the weight using the probability of it being cloudy based on everything we’ve established so far in our sample.</a:t>
            </a:r>
          </a:p>
          <a:p>
            <a:endParaRPr lang="en-US" dirty="0">
              <a:latin typeface="Helvetica" pitchFamily="2" charset="0"/>
            </a:endParaRPr>
          </a:p>
          <a:p>
            <a:r>
              <a:rPr lang="en-US" dirty="0">
                <a:latin typeface="Helvetica" pitchFamily="2" charset="0"/>
              </a:rPr>
              <a:t>(</a:t>
            </a:r>
            <a:r>
              <a:rPr lang="en-US" i="1" dirty="0">
                <a:latin typeface="Helvetica" pitchFamily="2" charset="0"/>
              </a:rPr>
              <a:t>Cloudy</a:t>
            </a:r>
            <a:r>
              <a:rPr lang="en-US" dirty="0">
                <a:latin typeface="Helvetica" pitchFamily="2" charset="0"/>
              </a:rPr>
              <a:t> has no parents, so just use the prior probability of it being cloudy).</a:t>
            </a:r>
          </a:p>
        </p:txBody>
      </p:sp>
    </p:spTree>
    <p:extLst>
      <p:ext uri="{BB962C8B-B14F-4D97-AF65-F5344CB8AC3E}">
        <p14:creationId xmlns:p14="http://schemas.microsoft.com/office/powerpoint/2010/main" val="18872968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601497" cy="2677656"/>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C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2585323"/>
          </a:xfrm>
          <a:prstGeom prst="rect">
            <a:avLst/>
          </a:prstGeom>
          <a:noFill/>
        </p:spPr>
        <p:txBody>
          <a:bodyPr wrap="square" rtlCol="0">
            <a:spAutoFit/>
          </a:bodyPr>
          <a:lstStyle/>
          <a:p>
            <a:r>
              <a:rPr lang="en-US" dirty="0">
                <a:latin typeface="Helvetica" pitchFamily="2" charset="0"/>
              </a:rPr>
              <a:t>That probability, you may recall, is 0.5</a:t>
            </a:r>
          </a:p>
          <a:p>
            <a:endParaRPr lang="en-US" dirty="0">
              <a:latin typeface="Helvetica" pitchFamily="2" charset="0"/>
            </a:endParaRPr>
          </a:p>
          <a:p>
            <a:r>
              <a:rPr lang="en-US" dirty="0">
                <a:latin typeface="Helvetica" pitchFamily="2" charset="0"/>
              </a:rPr>
              <a:t>The weight was 1.</a:t>
            </a:r>
          </a:p>
          <a:p>
            <a:endParaRPr lang="en-US" dirty="0">
              <a:latin typeface="Helvetica" pitchFamily="2" charset="0"/>
            </a:endParaRPr>
          </a:p>
          <a:p>
            <a:r>
              <a:rPr lang="en-US" dirty="0">
                <a:latin typeface="Helvetica" pitchFamily="2" charset="0"/>
              </a:rPr>
              <a:t>1 * 0.5 is 0.5, so we update the weight accordingly.</a:t>
            </a:r>
          </a:p>
          <a:p>
            <a:endParaRPr lang="en-US" dirty="0">
              <a:latin typeface="Helvetica" pitchFamily="2" charset="0"/>
            </a:endParaRPr>
          </a:p>
          <a:p>
            <a:r>
              <a:rPr lang="en-US" dirty="0">
                <a:latin typeface="Helvetica" pitchFamily="2" charset="0"/>
              </a:rPr>
              <a:t>We’re done with this variable, so we move on!</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9342080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601497" cy="3785652"/>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a:t>
            </a:r>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1754326"/>
          </a:xfrm>
          <a:prstGeom prst="rect">
            <a:avLst/>
          </a:prstGeom>
          <a:noFill/>
        </p:spPr>
        <p:txBody>
          <a:bodyPr wrap="square" rtlCol="0">
            <a:spAutoFit/>
          </a:bodyPr>
          <a:lstStyle/>
          <a:p>
            <a:r>
              <a:rPr lang="en-US" dirty="0">
                <a:latin typeface="Helvetica" pitchFamily="2" charset="0"/>
              </a:rPr>
              <a:t>We don’t know if the Sprinklers happened or not, so we need to pick a value, based on the likelihood of sprinklers happening given everything else we’ve established so far in this sample.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026948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486697" y="4878583"/>
                <a:ext cx="4277031"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1">
                          <a:latin typeface="Cambria Math" panose="02040503050406030204" pitchFamily="18" charset="0"/>
                          <a:ea typeface="Linux Libertine" panose="02000503000000000000" pitchFamily="2" charset="0"/>
                          <a:cs typeface="Linux Libertine" panose="02000503000000000000" pitchFamily="2" charset="0"/>
                        </a:rPr>
                        <m:t>𝐏</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i="1">
                              <a:latin typeface="Cambria Math" panose="02040503050406030204" pitchFamily="18" charset="0"/>
                              <a:ea typeface="Linux Libertine" panose="02000503000000000000" pitchFamily="2" charset="0"/>
                              <a:cs typeface="Linux Libertine" panose="02000503000000000000" pitchFamily="2" charset="0"/>
                            </a:rPr>
                            <m:t>𝑆</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𝑐</m:t>
                          </m:r>
                        </m:e>
                      </m:d>
                      <m:r>
                        <a:rPr lang="en-US" i="1">
                          <a:latin typeface="Cambria Math" panose="02040503050406030204" pitchFamily="18" charset="0"/>
                          <a:ea typeface="Linux Libertine" panose="02000503000000000000" pitchFamily="2" charset="0"/>
                          <a:cs typeface="Linux Libertine" panose="02000503000000000000" pitchFamily="2" charset="0"/>
                        </a:rPr>
                        <m:t>= ?</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486697" y="4878583"/>
                <a:ext cx="4277031" cy="369332"/>
              </a:xfrm>
              <a:prstGeom prst="rect">
                <a:avLst/>
              </a:prstGeom>
              <a:blipFill>
                <a:blip r:embed="rId11"/>
                <a:stretch>
                  <a:fillRect b="-20690"/>
                </a:stretch>
              </a:blipFill>
            </p:spPr>
            <p:txBody>
              <a:bodyPr/>
              <a:lstStyle/>
              <a:p>
                <a:r>
                  <a:rPr lang="en-US">
                    <a:noFill/>
                  </a:rPr>
                  <a:t> </a:t>
                </a:r>
              </a:p>
            </p:txBody>
          </p:sp>
        </mc:Fallback>
      </mc:AlternateContent>
    </p:spTree>
    <p:extLst>
      <p:ext uri="{BB962C8B-B14F-4D97-AF65-F5344CB8AC3E}">
        <p14:creationId xmlns:p14="http://schemas.microsoft.com/office/powerpoint/2010/main" val="18068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4360646" y="1579044"/>
            <a:ext cx="6764553" cy="646331"/>
          </a:xfrm>
          <a:prstGeom prst="rect">
            <a:avLst/>
          </a:prstGeom>
          <a:noFill/>
        </p:spPr>
        <p:txBody>
          <a:bodyPr wrap="square" rtlCol="0">
            <a:spAutoFit/>
          </a:bodyPr>
          <a:lstStyle/>
          <a:p>
            <a:r>
              <a:rPr lang="en-US" dirty="0">
                <a:latin typeface="Helvetica" pitchFamily="2" charset="0"/>
              </a:rPr>
              <a:t>Therefore, we can similarly figure out that </a:t>
            </a:r>
            <a:r>
              <a:rPr lang="en-US" i="1" dirty="0">
                <a:latin typeface="Helvetica" pitchFamily="2" charset="0"/>
              </a:rPr>
              <a:t>P</a:t>
            </a:r>
            <a:r>
              <a:rPr lang="en-US" dirty="0">
                <a:latin typeface="Helvetica" pitchFamily="2" charset="0"/>
              </a:rPr>
              <a:t>(¬toothache | Cavity = true) = 0.40.</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p:cxnSp>
        <p:nvCxnSpPr>
          <p:cNvPr id="16" name="Elbow Connector 15">
            <a:extLst>
              <a:ext uri="{FF2B5EF4-FFF2-40B4-BE49-F238E27FC236}">
                <a16:creationId xmlns:a16="http://schemas.microsoft.com/office/drawing/2014/main" id="{C477990A-33F6-304F-925C-453AA58379FD}"/>
              </a:ext>
            </a:extLst>
          </p:cNvPr>
          <p:cNvCxnSpPr>
            <a:cxnSpLocks/>
            <a:stCxn id="9" idx="1"/>
            <a:endCxn id="12" idx="1"/>
          </p:cNvCxnSpPr>
          <p:nvPr/>
        </p:nvCxnSpPr>
        <p:spPr>
          <a:xfrm rot="10800000" flipH="1" flipV="1">
            <a:off x="4360645" y="1902209"/>
            <a:ext cx="50207" cy="3121487"/>
          </a:xfrm>
          <a:prstGeom prst="bentConnector3">
            <a:avLst>
              <a:gd name="adj1" fmla="val -455315"/>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77D63D62-BADA-4F4E-8D25-583069CD268A}"/>
              </a:ext>
            </a:extLst>
          </p:cNvPr>
          <p:cNvGraphicFramePr>
            <a:graphicFrameLocks noGrp="1"/>
          </p:cNvGraphicFramePr>
          <p:nvPr>
            <p:extLst>
              <p:ext uri="{D42A27DB-BD31-4B8C-83A1-F6EECF244321}">
                <p14:modId xmlns:p14="http://schemas.microsoft.com/office/powerpoint/2010/main" val="4234989636"/>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23806070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565440938"/>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565440938"/>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486697" y="4878583"/>
                <a:ext cx="4277031"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1">
                          <a:latin typeface="Cambria Math" panose="02040503050406030204" pitchFamily="18" charset="0"/>
                          <a:ea typeface="Linux Libertine" panose="02000503000000000000" pitchFamily="2" charset="0"/>
                          <a:cs typeface="Linux Libertine" panose="02000503000000000000" pitchFamily="2" charset="0"/>
                        </a:rPr>
                        <m:t>𝐏</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i="1">
                              <a:latin typeface="Cambria Math" panose="02040503050406030204" pitchFamily="18" charset="0"/>
                              <a:ea typeface="Linux Libertine" panose="02000503000000000000" pitchFamily="2" charset="0"/>
                              <a:cs typeface="Linux Libertine" panose="02000503000000000000" pitchFamily="2" charset="0"/>
                            </a:rPr>
                            <m:t>𝑆</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𝑐</m:t>
                          </m:r>
                        </m:e>
                      </m:d>
                      <m:r>
                        <a:rPr lang="en-US" i="1">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0.1,0.9</m:t>
                          </m:r>
                        </m:e>
                      </m:d>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486697" y="4878583"/>
                <a:ext cx="4277031" cy="369332"/>
              </a:xfrm>
              <a:prstGeom prst="rect">
                <a:avLst/>
              </a:prstGeom>
              <a:blipFill>
                <a:blip r:embed="rId11"/>
                <a:stretch>
                  <a:fillRect b="-1724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CE7F003-16AE-4742-ADA5-9C55FE469FEB}"/>
              </a:ext>
            </a:extLst>
          </p:cNvPr>
          <p:cNvCxnSpPr/>
          <p:nvPr/>
        </p:nvCxnSpPr>
        <p:spPr>
          <a:xfrm flipV="1">
            <a:off x="1769806" y="3731342"/>
            <a:ext cx="575188" cy="11124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335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601497" cy="3785652"/>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601497" cy="3785652"/>
              </a:xfrm>
              <a:prstGeom prst="rect">
                <a:avLst/>
              </a:prstGeom>
              <a:blipFill>
                <a:blip r:embed="rId3"/>
                <a:stretch>
                  <a:fillRect l="-1928" t="-1003" r="-1928" b="-301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2585323"/>
          </a:xfrm>
          <a:prstGeom prst="rect">
            <a:avLst/>
          </a:prstGeom>
          <a:noFill/>
        </p:spPr>
        <p:txBody>
          <a:bodyPr wrap="square" rtlCol="0">
            <a:spAutoFit/>
          </a:bodyPr>
          <a:lstStyle/>
          <a:p>
            <a:r>
              <a:rPr lang="en-US" dirty="0">
                <a:latin typeface="Helvetica" pitchFamily="2" charset="0"/>
              </a:rPr>
              <a:t>And we do this just as before, whatever metaphor you want.</a:t>
            </a:r>
          </a:p>
          <a:p>
            <a:endParaRPr lang="en-US" dirty="0">
              <a:latin typeface="Helvetica" pitchFamily="2" charset="0"/>
            </a:endParaRPr>
          </a:p>
          <a:p>
            <a:r>
              <a:rPr lang="en-US" dirty="0">
                <a:latin typeface="Helvetica" pitchFamily="2" charset="0"/>
              </a:rPr>
              <a:t>“flip a weighted coin, if it lands on heads, which it will 10% of the time, then say that the sprinklers did happen. If it lands on tails, say that the sprinklers didn’t happen.”</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2190784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5206181" cy="3785652"/>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r>
                  <a:rPr lang="en-US" sz="2400" i="1" dirty="0">
                    <a:latin typeface="Helvetica" pitchFamily="2" charset="0"/>
                  </a:rPr>
                  <a:t> = false</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5206181" cy="3785652"/>
              </a:xfrm>
              <a:prstGeom prst="rect">
                <a:avLst/>
              </a:prstGeom>
              <a:blipFill>
                <a:blip r:embed="rId3"/>
                <a:stretch>
                  <a:fillRect l="-1703" t="-1003" r="-487" b="-301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1477328"/>
          </a:xfrm>
          <a:prstGeom prst="rect">
            <a:avLst/>
          </a:prstGeom>
          <a:noFill/>
        </p:spPr>
        <p:txBody>
          <a:bodyPr wrap="square" rtlCol="0">
            <a:spAutoFit/>
          </a:bodyPr>
          <a:lstStyle/>
          <a:p>
            <a:r>
              <a:rPr lang="en-US" dirty="0">
                <a:latin typeface="Helvetica" pitchFamily="2" charset="0"/>
              </a:rPr>
              <a:t>Let’s say that the sprinklers didn’t happen.</a:t>
            </a:r>
          </a:p>
          <a:p>
            <a:endParaRPr lang="en-US" dirty="0">
              <a:latin typeface="Helvetica" pitchFamily="2" charset="0"/>
            </a:endParaRPr>
          </a:p>
          <a:p>
            <a:r>
              <a:rPr lang="en-US" dirty="0">
                <a:latin typeface="Helvetica" pitchFamily="2" charset="0"/>
              </a:rPr>
              <a:t>We move on to the next variable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2153962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5206181" cy="4893647"/>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r>
                  <a:rPr lang="en-US" sz="2400" i="1" dirty="0">
                    <a:latin typeface="Helvetica" pitchFamily="2" charset="0"/>
                  </a:rPr>
                  <a:t> = false</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R</a:t>
                </a:r>
                <a:r>
                  <a:rPr lang="en-US" sz="2400" dirty="0">
                    <a:latin typeface="Helvetica" pitchFamily="2" charset="0"/>
                  </a:rPr>
                  <a:t> 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a:t>
                </a:r>
                <a14:m>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0.8,0.2</m:t>
                        </m:r>
                      </m:e>
                    </m:d>
                  </m:oMath>
                </a14:m>
                <a:r>
                  <a:rPr lang="en-US" sz="2400" dirty="0">
                    <a:latin typeface="Helvetica" pitchFamily="2" charset="0"/>
                  </a:rPr>
                  <a:t> </a:t>
                </a:r>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5206181" cy="4893647"/>
              </a:xfrm>
              <a:prstGeom prst="rect">
                <a:avLst/>
              </a:prstGeom>
              <a:blipFill>
                <a:blip r:embed="rId3"/>
                <a:stretch>
                  <a:fillRect l="-1703" t="-775" r="-487" b="-180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2862322"/>
          </a:xfrm>
          <a:prstGeom prst="rect">
            <a:avLst/>
          </a:prstGeom>
          <a:noFill/>
        </p:spPr>
        <p:txBody>
          <a:bodyPr wrap="square" rtlCol="0">
            <a:spAutoFit/>
          </a:bodyPr>
          <a:lstStyle/>
          <a:p>
            <a:r>
              <a:rPr lang="en-US" i="1" dirty="0">
                <a:latin typeface="Helvetica" pitchFamily="2" charset="0"/>
              </a:rPr>
              <a:t>R</a:t>
            </a:r>
            <a:r>
              <a:rPr lang="en-US" dirty="0">
                <a:latin typeface="Helvetica" pitchFamily="2" charset="0"/>
              </a:rPr>
              <a:t> is also not an evidence variable, so we pick a value for it again, based on what’s already been established in the sample.</a:t>
            </a:r>
          </a:p>
          <a:p>
            <a:endParaRPr lang="en-US" dirty="0">
              <a:latin typeface="Helvetica" pitchFamily="2" charset="0"/>
            </a:endParaRPr>
          </a:p>
          <a:p>
            <a:r>
              <a:rPr lang="en-US" dirty="0">
                <a:latin typeface="Helvetica" pitchFamily="2" charset="0"/>
              </a:rPr>
              <a:t>We know it’s cloudy, and I’ll just tell you what the distribution was for that case.</a:t>
            </a:r>
          </a:p>
          <a:p>
            <a:endParaRPr lang="en-US" dirty="0">
              <a:latin typeface="Helvetica" pitchFamily="2" charset="0"/>
            </a:endParaRPr>
          </a:p>
          <a:p>
            <a:r>
              <a:rPr lang="en-US" dirty="0">
                <a:latin typeface="Helvetica" pitchFamily="2" charset="0"/>
              </a:rPr>
              <a:t>We flip our coin or whatever…</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2231905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5206181" cy="4893647"/>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r>
                  <a:rPr lang="en-US" sz="2400" i="1" dirty="0">
                    <a:latin typeface="Helvetica" pitchFamily="2" charset="0"/>
                  </a:rPr>
                  <a:t> = false</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R</a:t>
                </a:r>
                <a:r>
                  <a:rPr lang="en-US" sz="2400" dirty="0">
                    <a:latin typeface="Helvetica" pitchFamily="2" charset="0"/>
                  </a:rPr>
                  <a:t> 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a:t>
                </a:r>
                <a14:m>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0.8,0.2</m:t>
                        </m:r>
                      </m:e>
                    </m:d>
                  </m:oMath>
                </a14:m>
                <a:r>
                  <a:rPr lang="en-US" sz="2400" dirty="0">
                    <a:latin typeface="Helvetica" pitchFamily="2" charset="0"/>
                  </a:rPr>
                  <a:t> = </a:t>
                </a:r>
                <a:r>
                  <a:rPr lang="en-US" sz="2400" i="1" dirty="0">
                    <a:latin typeface="Helvetica" pitchFamily="2" charset="0"/>
                  </a:rPr>
                  <a:t>true</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5206181" cy="4893647"/>
              </a:xfrm>
              <a:prstGeom prst="rect">
                <a:avLst/>
              </a:prstGeom>
              <a:blipFill>
                <a:blip r:embed="rId3"/>
                <a:stretch>
                  <a:fillRect l="-1703" t="-775" r="-487" b="-180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1754326"/>
          </a:xfrm>
          <a:prstGeom prst="rect">
            <a:avLst/>
          </a:prstGeom>
          <a:noFill/>
        </p:spPr>
        <p:txBody>
          <a:bodyPr wrap="square" rtlCol="0">
            <a:spAutoFit/>
          </a:bodyPr>
          <a:lstStyle/>
          <a:p>
            <a:r>
              <a:rPr lang="en-US" dirty="0">
                <a:latin typeface="Helvetica" pitchFamily="2" charset="0"/>
              </a:rPr>
              <a:t>And it had an 80% chance to be true. So let’s just say that it’s true.</a:t>
            </a:r>
          </a:p>
          <a:p>
            <a:endParaRPr lang="en-US" dirty="0">
              <a:latin typeface="Helvetica" pitchFamily="2" charset="0"/>
            </a:endParaRPr>
          </a:p>
          <a:p>
            <a:r>
              <a:rPr lang="en-US" dirty="0">
                <a:latin typeface="Helvetica" pitchFamily="2" charset="0"/>
              </a:rPr>
              <a:t>We move on to the final variable!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40127668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4524315"/>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r>
                  <a:rPr lang="en-US" sz="2400" i="1" dirty="0">
                    <a:latin typeface="Helvetica" pitchFamily="2" charset="0"/>
                  </a:rPr>
                  <a:t> = false</a:t>
                </a:r>
              </a:p>
              <a:p>
                <a:pPr marL="342900" indent="-342900">
                  <a:buFont typeface="Arial" panose="020B0604020202020204" pitchFamily="34" charset="0"/>
                  <a:buChar char="•"/>
                </a:pPr>
                <a:r>
                  <a:rPr lang="en-US" sz="2400" i="1" dirty="0">
                    <a:latin typeface="Helvetica" pitchFamily="2" charset="0"/>
                  </a:rPr>
                  <a:t>R</a:t>
                </a:r>
                <a:r>
                  <a:rPr lang="en-US" sz="2400" dirty="0">
                    <a:latin typeface="Helvetica" pitchFamily="2" charset="0"/>
                  </a:rPr>
                  <a:t> 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a:t>
                </a:r>
                <a14:m>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0.8,0.2</m:t>
                        </m:r>
                      </m:e>
                    </m:d>
                  </m:oMath>
                </a14:m>
                <a:r>
                  <a:rPr lang="en-US" sz="2400" dirty="0">
                    <a:latin typeface="Helvetica" pitchFamily="2" charset="0"/>
                  </a:rPr>
                  <a:t> = </a:t>
                </a:r>
                <a:r>
                  <a:rPr lang="en-US" sz="2400" i="1" dirty="0">
                    <a:latin typeface="Helvetica" pitchFamily="2" charset="0"/>
                  </a:rPr>
                  <a:t>true</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W</a:t>
                </a:r>
                <a:r>
                  <a:rPr lang="en-US" sz="2400" dirty="0">
                    <a:latin typeface="Helvetica" pitchFamily="2" charset="0"/>
                  </a:rPr>
                  <a:t> is an evidence variable with value </a:t>
                </a:r>
                <a:r>
                  <a:rPr lang="en-US" sz="2400" i="1" dirty="0">
                    <a:latin typeface="Helvetica" pitchFamily="2" charset="0"/>
                  </a:rPr>
                  <a:t>w</a:t>
                </a:r>
                <a:r>
                  <a:rPr lang="en-US" sz="2400" dirty="0">
                    <a:latin typeface="Helvetica" pitchFamily="2" charset="0"/>
                  </a:rPr>
                  <a:t>.</a:t>
                </a:r>
              </a:p>
              <a:p>
                <a:r>
                  <a:rPr lang="en-US" sz="2400" i="1" dirty="0">
                    <a:latin typeface="Helvetica" pitchFamily="2" charset="0"/>
                  </a:rPr>
                  <a:t>    w</a:t>
                </a:r>
                <a:r>
                  <a:rPr lang="en-US" sz="2400" dirty="0">
                    <a:latin typeface="Helvetica" pitchFamily="2" charset="0"/>
                  </a:rPr>
                  <a:t> = </a:t>
                </a:r>
                <a:r>
                  <a:rPr lang="en-US" sz="2400" i="1" dirty="0">
                    <a:latin typeface="Helvetica" pitchFamily="2" charset="0"/>
                  </a:rPr>
                  <a:t>w * P( W </a:t>
                </a:r>
                <a:r>
                  <a:rPr lang="en-US" sz="2400" dirty="0">
                    <a:latin typeface="Helvetica" pitchFamily="2" charset="0"/>
                  </a:rPr>
                  <a:t>| ¬</a:t>
                </a:r>
                <a:r>
                  <a:rPr lang="en-US" sz="2400" i="1" dirty="0">
                    <a:latin typeface="Helvetica" pitchFamily="2" charset="0"/>
                  </a:rPr>
                  <a:t>s, r ) </a:t>
                </a:r>
                <a:endParaRPr lang="en-US" sz="2400"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6164826" cy="4524315"/>
              </a:xfrm>
              <a:prstGeom prst="rect">
                <a:avLst/>
              </a:prstGeom>
              <a:blipFill>
                <a:blip r:embed="rId3"/>
                <a:stretch>
                  <a:fillRect l="-1440" t="-840" b="-224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3139321"/>
          </a:xfrm>
          <a:prstGeom prst="rect">
            <a:avLst/>
          </a:prstGeom>
          <a:noFill/>
        </p:spPr>
        <p:txBody>
          <a:bodyPr wrap="square" rtlCol="0">
            <a:spAutoFit/>
          </a:bodyPr>
          <a:lstStyle/>
          <a:p>
            <a:r>
              <a:rPr lang="en-US" dirty="0">
                <a:latin typeface="Helvetica" pitchFamily="2" charset="0"/>
              </a:rPr>
              <a:t>W is an evidence variable, so we’ll be updating the weight!</a:t>
            </a:r>
          </a:p>
          <a:p>
            <a:endParaRPr lang="en-US" dirty="0">
              <a:latin typeface="Helvetica" pitchFamily="2" charset="0"/>
            </a:endParaRPr>
          </a:p>
          <a:p>
            <a:r>
              <a:rPr lang="en-US" dirty="0">
                <a:latin typeface="Helvetica" pitchFamily="2" charset="0"/>
              </a:rPr>
              <a:t>We know that the grass is wet, due to the evidence we were given…</a:t>
            </a:r>
          </a:p>
          <a:p>
            <a:endParaRPr lang="en-US" dirty="0">
              <a:latin typeface="Helvetica" pitchFamily="2" charset="0"/>
            </a:endParaRPr>
          </a:p>
          <a:p>
            <a:r>
              <a:rPr lang="en-US" dirty="0">
                <a:latin typeface="Helvetica" pitchFamily="2" charset="0"/>
              </a:rPr>
              <a:t>But how likely is it that grass is wet given the random things we picked in the rest of the sample (e.g., the sprinklers didn’t happen and it rained?)</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2633545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4524315"/>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r>
                  <a:rPr lang="en-US" sz="2400" i="1" dirty="0">
                    <a:latin typeface="Helvetica" pitchFamily="2" charset="0"/>
                  </a:rPr>
                  <a:t> = false</a:t>
                </a:r>
              </a:p>
              <a:p>
                <a:pPr marL="342900" indent="-342900">
                  <a:buFont typeface="Arial" panose="020B0604020202020204" pitchFamily="34" charset="0"/>
                  <a:buChar char="•"/>
                </a:pPr>
                <a:r>
                  <a:rPr lang="en-US" sz="2400" i="1" dirty="0">
                    <a:latin typeface="Helvetica" pitchFamily="2" charset="0"/>
                  </a:rPr>
                  <a:t>R</a:t>
                </a:r>
                <a:r>
                  <a:rPr lang="en-US" sz="2400" dirty="0">
                    <a:latin typeface="Helvetica" pitchFamily="2" charset="0"/>
                  </a:rPr>
                  <a:t> 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a:t>
                </a:r>
                <a14:m>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0.8,0.2</m:t>
                        </m:r>
                      </m:e>
                    </m:d>
                  </m:oMath>
                </a14:m>
                <a:r>
                  <a:rPr lang="en-US" sz="2400" dirty="0">
                    <a:latin typeface="Helvetica" pitchFamily="2" charset="0"/>
                  </a:rPr>
                  <a:t> = </a:t>
                </a:r>
                <a:r>
                  <a:rPr lang="en-US" sz="2400" i="1" dirty="0">
                    <a:latin typeface="Helvetica" pitchFamily="2" charset="0"/>
                  </a:rPr>
                  <a:t>true</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W</a:t>
                </a:r>
                <a:r>
                  <a:rPr lang="en-US" sz="2400" dirty="0">
                    <a:latin typeface="Helvetica" pitchFamily="2" charset="0"/>
                  </a:rPr>
                  <a:t> is an evidence variable with value </a:t>
                </a:r>
                <a:r>
                  <a:rPr lang="en-US" sz="2400" i="1" dirty="0">
                    <a:latin typeface="Helvetica" pitchFamily="2" charset="0"/>
                  </a:rPr>
                  <a:t>w</a:t>
                </a:r>
                <a:r>
                  <a:rPr lang="en-US" sz="2400" dirty="0">
                    <a:latin typeface="Helvetica" pitchFamily="2" charset="0"/>
                  </a:rPr>
                  <a:t>.</a:t>
                </a:r>
              </a:p>
              <a:p>
                <a:r>
                  <a:rPr lang="en-US" sz="2400" i="1" dirty="0">
                    <a:latin typeface="Helvetica" pitchFamily="2" charset="0"/>
                  </a:rPr>
                  <a:t>    w</a:t>
                </a:r>
                <a:r>
                  <a:rPr lang="en-US" sz="2400" dirty="0">
                    <a:latin typeface="Helvetica" pitchFamily="2" charset="0"/>
                  </a:rPr>
                  <a:t> = </a:t>
                </a:r>
                <a:r>
                  <a:rPr lang="en-US" sz="2400" i="1" dirty="0">
                    <a:latin typeface="Helvetica" pitchFamily="2" charset="0"/>
                  </a:rPr>
                  <a:t>w * P( W </a:t>
                </a:r>
                <a:r>
                  <a:rPr lang="en-US" sz="2400" dirty="0">
                    <a:latin typeface="Helvetica" pitchFamily="2" charset="0"/>
                  </a:rPr>
                  <a:t>| ¬</a:t>
                </a:r>
                <a:r>
                  <a:rPr lang="en-US" sz="2400" i="1" dirty="0">
                    <a:latin typeface="Helvetica" pitchFamily="2" charset="0"/>
                  </a:rPr>
                  <a:t>s, r ) = 0.5 * 0.90 = 0.45</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6164826" cy="4524315"/>
              </a:xfrm>
              <a:prstGeom prst="rect">
                <a:avLst/>
              </a:prstGeom>
              <a:blipFill>
                <a:blip r:embed="rId3"/>
                <a:stretch>
                  <a:fillRect l="-1440" t="-840" b="-224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2308324"/>
          </a:xfrm>
          <a:prstGeom prst="rect">
            <a:avLst/>
          </a:prstGeom>
          <a:noFill/>
        </p:spPr>
        <p:txBody>
          <a:bodyPr wrap="square" rtlCol="0">
            <a:spAutoFit/>
          </a:bodyPr>
          <a:lstStyle/>
          <a:p>
            <a:r>
              <a:rPr lang="en-US" dirty="0">
                <a:latin typeface="Helvetica" pitchFamily="2" charset="0"/>
              </a:rPr>
              <a:t>From the Bayes Net, the probability that the grass is wet when it rained and there is no sprinkler is 90%</a:t>
            </a:r>
          </a:p>
          <a:p>
            <a:endParaRPr lang="en-US" dirty="0">
              <a:latin typeface="Helvetica" pitchFamily="2" charset="0"/>
            </a:endParaRPr>
          </a:p>
          <a:p>
            <a:r>
              <a:rPr lang="en-US" dirty="0">
                <a:latin typeface="Helvetica" pitchFamily="2" charset="0"/>
              </a:rPr>
              <a:t>The weight had been 0.5, when you multiply that by 0.9 you get 0.45</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40879263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4524315"/>
              </a:xfrm>
              <a:prstGeom prst="rect">
                <a:avLst/>
              </a:prstGeom>
              <a:noFill/>
            </p:spPr>
            <p:txBody>
              <a:bodyPr wrap="square" rtlCol="0">
                <a:spAutoFit/>
              </a:bodyPr>
              <a:lstStyle/>
              <a:p>
                <a:r>
                  <a:rPr lang="en-US" sz="2400" dirty="0">
                    <a:latin typeface="Helvetica" pitchFamily="2" charset="0"/>
                  </a:rPr>
                  <a:t>To generate a weighted sample:</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Initially, </a:t>
                </a:r>
                <a:r>
                  <a:rPr lang="en-US" sz="2400" i="1" dirty="0">
                    <a:latin typeface="Helvetica" pitchFamily="2" charset="0"/>
                  </a:rPr>
                  <a:t>w</a:t>
                </a:r>
                <a:r>
                  <a:rPr lang="en-US" sz="2400" dirty="0">
                    <a:latin typeface="Helvetica" pitchFamily="2" charset="0"/>
                  </a:rPr>
                  <a:t> = 1</a:t>
                </a:r>
              </a:p>
              <a:p>
                <a:pPr marL="285750" indent="-285750">
                  <a:buFont typeface="Arial" panose="020B0604020202020204" pitchFamily="34" charset="0"/>
                  <a:buChar char="•"/>
                </a:pPr>
                <a:r>
                  <a:rPr lang="en-US" sz="2400" i="1" dirty="0">
                    <a:latin typeface="Helvetica" pitchFamily="2" charset="0"/>
                  </a:rPr>
                  <a:t>C</a:t>
                </a:r>
                <a:r>
                  <a:rPr lang="en-US" sz="2400" dirty="0">
                    <a:latin typeface="Helvetica" pitchFamily="2" charset="0"/>
                  </a:rPr>
                  <a:t> is an evidence variable with value c</a:t>
                </a:r>
              </a:p>
              <a:p>
                <a:r>
                  <a:rPr lang="en-US" sz="2400" dirty="0">
                    <a:latin typeface="Helvetica" pitchFamily="2" charset="0"/>
                  </a:rPr>
                  <a:t>    </a:t>
                </a:r>
                <a:r>
                  <a:rPr lang="en-US" sz="2400" i="1" dirty="0">
                    <a:latin typeface="Helvetica" pitchFamily="2" charset="0"/>
                  </a:rPr>
                  <a:t>w</a:t>
                </a:r>
                <a:r>
                  <a:rPr lang="en-US" sz="2400" dirty="0">
                    <a:latin typeface="Helvetica" pitchFamily="2" charset="0"/>
                  </a:rPr>
                  <a:t> = </a:t>
                </a:r>
                <a:r>
                  <a:rPr lang="en-US" sz="2400" i="1" dirty="0">
                    <a:latin typeface="Helvetica" pitchFamily="2" charset="0"/>
                  </a:rPr>
                  <a:t>w * P( c ) = 1 * 0.5 = 0.5</a:t>
                </a:r>
              </a:p>
              <a:p>
                <a:pPr marL="342900" indent="-342900">
                  <a:buFont typeface="Arial" panose="020B0604020202020204" pitchFamily="34" charset="0"/>
                  <a:buChar char="•"/>
                </a:pPr>
                <a:r>
                  <a:rPr lang="en-US" sz="2400" i="1" dirty="0">
                    <a:latin typeface="Helvetica" pitchFamily="2" charset="0"/>
                  </a:rPr>
                  <a:t>S </a:t>
                </a:r>
                <a:r>
                  <a:rPr lang="en-US" sz="2400" dirty="0">
                    <a:latin typeface="Helvetica" pitchFamily="2" charset="0"/>
                  </a:rPr>
                  <a:t>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S</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0.1,0.9</m:t>
                        </m:r>
                      </m:e>
                    </m:d>
                  </m:oMath>
                </a14:m>
                <a:r>
                  <a:rPr lang="en-US" sz="2400" i="1" dirty="0">
                    <a:latin typeface="Helvetica" pitchFamily="2" charset="0"/>
                  </a:rPr>
                  <a:t> = false</a:t>
                </a:r>
              </a:p>
              <a:p>
                <a:pPr marL="342900" indent="-342900">
                  <a:buFont typeface="Arial" panose="020B0604020202020204" pitchFamily="34" charset="0"/>
                  <a:buChar char="•"/>
                </a:pPr>
                <a:r>
                  <a:rPr lang="en-US" sz="2400" i="1" dirty="0">
                    <a:latin typeface="Helvetica" pitchFamily="2" charset="0"/>
                  </a:rPr>
                  <a:t>R</a:t>
                </a:r>
                <a:r>
                  <a:rPr lang="en-US" sz="2400" dirty="0">
                    <a:latin typeface="Helvetica" pitchFamily="2" charset="0"/>
                  </a:rPr>
                  <a:t> is not an evidence variable</a:t>
                </a:r>
              </a:p>
              <a:p>
                <a:r>
                  <a:rPr lang="en-US" sz="2400" i="1" dirty="0">
                    <a:latin typeface="Helvetica" pitchFamily="2" charset="0"/>
                  </a:rPr>
                  <a:t>    </a:t>
                </a:r>
                <a:r>
                  <a:rPr lang="en-US" sz="2400" dirty="0">
                    <a:latin typeface="Helvetica" pitchFamily="2" charset="0"/>
                  </a:rPr>
                  <a:t>Sample </a:t>
                </a:r>
                <a:r>
                  <a:rPr lang="en-US" sz="2400" b="1" dirty="0">
                    <a:latin typeface="Helvetica" pitchFamily="2" charset="0"/>
                  </a:rPr>
                  <a:t>P</a:t>
                </a:r>
                <a:r>
                  <a:rPr lang="en-US" sz="2400" dirty="0">
                    <a:latin typeface="Helvetica" pitchFamily="2" charset="0"/>
                  </a:rPr>
                  <a:t>( </a:t>
                </a:r>
                <a:r>
                  <a:rPr lang="en-US" sz="2400" i="1" dirty="0">
                    <a:latin typeface="Helvetica" pitchFamily="2" charset="0"/>
                  </a:rPr>
                  <a:t>R</a:t>
                </a:r>
                <a:r>
                  <a:rPr lang="en-US" sz="2400" dirty="0">
                    <a:latin typeface="Helvetica" pitchFamily="2" charset="0"/>
                  </a:rPr>
                  <a:t> | </a:t>
                </a:r>
                <a:r>
                  <a:rPr lang="en-US" sz="2400" i="1" dirty="0">
                    <a:latin typeface="Helvetica" pitchFamily="2" charset="0"/>
                  </a:rPr>
                  <a:t>c</a:t>
                </a:r>
                <a:r>
                  <a:rPr lang="en-US" sz="2400" dirty="0">
                    <a:latin typeface="Helvetica" pitchFamily="2" charset="0"/>
                  </a:rPr>
                  <a:t>) </a:t>
                </a:r>
                <a14:m>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0.8,0.2</m:t>
                        </m:r>
                      </m:e>
                    </m:d>
                  </m:oMath>
                </a14:m>
                <a:r>
                  <a:rPr lang="en-US" sz="2400" dirty="0">
                    <a:latin typeface="Helvetica" pitchFamily="2" charset="0"/>
                  </a:rPr>
                  <a:t> = </a:t>
                </a:r>
                <a:r>
                  <a:rPr lang="en-US" sz="2400" i="1" dirty="0">
                    <a:latin typeface="Helvetica" pitchFamily="2" charset="0"/>
                  </a:rPr>
                  <a:t>true</a:t>
                </a:r>
              </a:p>
              <a:p>
                <a:endParaRPr lang="en-US" sz="2400" i="1" dirty="0">
                  <a:latin typeface="Helvetica" pitchFamily="2" charset="0"/>
                </a:endParaRPr>
              </a:p>
              <a:p>
                <a:pPr marL="342900" indent="-342900">
                  <a:buFont typeface="Arial" panose="020B0604020202020204" pitchFamily="34" charset="0"/>
                  <a:buChar char="•"/>
                </a:pPr>
                <a:r>
                  <a:rPr lang="en-US" sz="2400" i="1" dirty="0">
                    <a:latin typeface="Helvetica" pitchFamily="2" charset="0"/>
                  </a:rPr>
                  <a:t>W</a:t>
                </a:r>
                <a:r>
                  <a:rPr lang="en-US" sz="2400" dirty="0">
                    <a:latin typeface="Helvetica" pitchFamily="2" charset="0"/>
                  </a:rPr>
                  <a:t> is an evidence variable with value </a:t>
                </a:r>
                <a:r>
                  <a:rPr lang="en-US" sz="2400" i="1" dirty="0">
                    <a:latin typeface="Helvetica" pitchFamily="2" charset="0"/>
                  </a:rPr>
                  <a:t>w</a:t>
                </a:r>
                <a:r>
                  <a:rPr lang="en-US" sz="2400" dirty="0">
                    <a:latin typeface="Helvetica" pitchFamily="2" charset="0"/>
                  </a:rPr>
                  <a:t>.</a:t>
                </a:r>
              </a:p>
              <a:p>
                <a:r>
                  <a:rPr lang="en-US" sz="2400" i="1" dirty="0">
                    <a:latin typeface="Helvetica" pitchFamily="2" charset="0"/>
                  </a:rPr>
                  <a:t>    w</a:t>
                </a:r>
                <a:r>
                  <a:rPr lang="en-US" sz="2400" dirty="0">
                    <a:latin typeface="Helvetica" pitchFamily="2" charset="0"/>
                  </a:rPr>
                  <a:t> = </a:t>
                </a:r>
                <a:r>
                  <a:rPr lang="en-US" sz="2400" i="1" dirty="0">
                    <a:latin typeface="Helvetica" pitchFamily="2" charset="0"/>
                  </a:rPr>
                  <a:t>w * P( W </a:t>
                </a:r>
                <a:r>
                  <a:rPr lang="en-US" sz="2400" dirty="0">
                    <a:latin typeface="Helvetica" pitchFamily="2" charset="0"/>
                  </a:rPr>
                  <a:t>| ¬</a:t>
                </a:r>
                <a:r>
                  <a:rPr lang="en-US" sz="2400" i="1" dirty="0">
                    <a:latin typeface="Helvetica" pitchFamily="2" charset="0"/>
                  </a:rPr>
                  <a:t>s, r ) = 0.5 * 0.90 = 0.45</a:t>
                </a: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6164826" cy="4524315"/>
              </a:xfrm>
              <a:prstGeom prst="rect">
                <a:avLst/>
              </a:prstGeom>
              <a:blipFill>
                <a:blip r:embed="rId3"/>
                <a:stretch>
                  <a:fillRect l="-1440" t="-840" b="-224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dirty="0">
                <a:solidFill>
                  <a:srgbClr val="FF0000"/>
                </a:solidFill>
                <a:latin typeface="Helvetica" pitchFamily="2" charset="0"/>
              </a:rPr>
              <a:t>[</a:t>
            </a:r>
            <a:r>
              <a:rPr lang="en-US" sz="2400" i="1" dirty="0" err="1">
                <a:solidFill>
                  <a:srgbClr val="FF0000"/>
                </a:solidFill>
                <a:latin typeface="Helvetica" pitchFamily="2" charset="0"/>
              </a:rPr>
              <a:t>true</a:t>
            </a:r>
            <a:r>
              <a:rPr lang="en-US" sz="2400" dirty="0" err="1">
                <a:solidFill>
                  <a:srgbClr val="FF0000"/>
                </a:solidFill>
                <a:latin typeface="Helvetica" pitchFamily="2" charset="0"/>
              </a:rPr>
              <a:t>,</a:t>
            </a:r>
            <a:r>
              <a:rPr lang="en-US" sz="2400" i="1" dirty="0" err="1">
                <a:solidFill>
                  <a:srgbClr val="FF0000"/>
                </a:solidFill>
                <a:latin typeface="Helvetica" pitchFamily="2" charset="0"/>
              </a:rPr>
              <a:t>false</a:t>
            </a:r>
            <a:r>
              <a:rPr lang="en-US" sz="2400" dirty="0" err="1">
                <a:solidFill>
                  <a:srgbClr val="FF0000"/>
                </a:solidFill>
                <a:latin typeface="Helvetica" pitchFamily="2" charset="0"/>
              </a:rPr>
              <a:t>,</a:t>
            </a:r>
            <a:r>
              <a:rPr lang="en-US" sz="2400" i="1" dirty="0" err="1">
                <a:solidFill>
                  <a:srgbClr val="FF0000"/>
                </a:solidFill>
                <a:latin typeface="Helvetica" pitchFamily="2" charset="0"/>
              </a:rPr>
              <a:t>true</a:t>
            </a:r>
            <a:r>
              <a:rPr lang="en-US" sz="2400" dirty="0">
                <a:solidFill>
                  <a:srgbClr val="FF0000"/>
                </a:solidFill>
                <a:latin typeface="Helvetica" pitchFamily="2" charset="0"/>
              </a:rPr>
              <a:t>,</a:t>
            </a:r>
            <a:r>
              <a:rPr lang="en-US" sz="2400" i="1" dirty="0">
                <a:solidFill>
                  <a:srgbClr val="FF0000"/>
                </a:solidFill>
                <a:latin typeface="Helvetica" pitchFamily="2" charset="0"/>
              </a:rPr>
              <a:t> true</a:t>
            </a:r>
            <a:r>
              <a:rPr lang="en-US" sz="2400" dirty="0">
                <a:solidFill>
                  <a:srgbClr val="FF0000"/>
                </a:solidFill>
                <a:latin typeface="Helvetica" pitchFamily="2" charset="0"/>
              </a:rPr>
              <a:t>] </a:t>
            </a:r>
            <a:r>
              <a:rPr lang="en-US" sz="2400" i="1" dirty="0">
                <a:solidFill>
                  <a:srgbClr val="FF0000"/>
                </a:solidFill>
                <a:latin typeface="Helvetica" pitchFamily="2" charset="0"/>
              </a:rPr>
              <a:t>w</a:t>
            </a:r>
            <a:r>
              <a:rPr lang="en-US" sz="2400" dirty="0">
                <a:solidFill>
                  <a:srgbClr val="FF0000"/>
                </a:solidFill>
                <a:latin typeface="Helvetica" pitchFamily="2" charset="0"/>
              </a:rPr>
              <a:t> = 0.45</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6607277" y="3657549"/>
            <a:ext cx="5324168" cy="2585323"/>
          </a:xfrm>
          <a:prstGeom prst="rect">
            <a:avLst/>
          </a:prstGeom>
          <a:noFill/>
        </p:spPr>
        <p:txBody>
          <a:bodyPr wrap="square" rtlCol="0">
            <a:spAutoFit/>
          </a:bodyPr>
          <a:lstStyle/>
          <a:p>
            <a:r>
              <a:rPr lang="en-US" dirty="0">
                <a:latin typeface="Helvetica" pitchFamily="2" charset="0"/>
              </a:rPr>
              <a:t>So we did it! We generated a sample!</a:t>
            </a:r>
          </a:p>
          <a:p>
            <a:endParaRPr lang="en-US" dirty="0">
              <a:latin typeface="Helvetica" pitchFamily="2" charset="0"/>
            </a:endParaRPr>
          </a:p>
          <a:p>
            <a:r>
              <a:rPr lang="en-US" dirty="0">
                <a:latin typeface="Helvetica" pitchFamily="2" charset="0"/>
              </a:rPr>
              <a:t>It’s a sample that is guaranteed to never violate the given evidence!</a:t>
            </a:r>
          </a:p>
          <a:p>
            <a:endParaRPr lang="en-US" dirty="0">
              <a:latin typeface="Helvetica" pitchFamily="2" charset="0"/>
            </a:endParaRPr>
          </a:p>
          <a:p>
            <a:r>
              <a:rPr lang="en-US" dirty="0">
                <a:latin typeface="Helvetica" pitchFamily="2" charset="0"/>
              </a:rPr>
              <a:t>AND it’s a sample that has a sense as to how probable it is to happen!</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9266126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20032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You know what’s coming next…</a:t>
            </a:r>
          </a:p>
          <a:p>
            <a:endParaRPr lang="en-US" dirty="0">
              <a:latin typeface="Helvetica" pitchFamily="2" charset="0"/>
            </a:endParaRPr>
          </a:p>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31563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1938992"/>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585323"/>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It rained and the sprinklers were on?</a:t>
            </a:r>
          </a:p>
          <a:p>
            <a:endParaRPr lang="en-US" dirty="0">
              <a:latin typeface="Helvetica" pitchFamily="2" charset="0"/>
            </a:endParaRPr>
          </a:p>
          <a:p>
            <a:r>
              <a:rPr lang="en-US" dirty="0">
                <a:latin typeface="Helvetica" pitchFamily="2" charset="0"/>
              </a:rPr>
              <a:t>The weight’s a little higher! </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651243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 Bayes Net is a compact* representation of a full joint probability distribution.</a:t>
            </a:r>
          </a:p>
          <a:p>
            <a:r>
              <a:rPr lang="en-US" sz="2400" dirty="0">
                <a:latin typeface="Helvetica" pitchFamily="2" charset="0"/>
              </a:rPr>
              <a:t>That is, any value you can calculate using the full joint probability distribution can also be calculated with a </a:t>
            </a:r>
            <a:r>
              <a:rPr lang="en-US" sz="2400" dirty="0" err="1">
                <a:latin typeface="Helvetica" pitchFamily="2" charset="0"/>
              </a:rPr>
              <a:t>bayes</a:t>
            </a:r>
            <a:r>
              <a:rPr lang="en-US" sz="2400" dirty="0">
                <a:latin typeface="Helvetica" pitchFamily="2" charset="0"/>
              </a:rPr>
              <a:t> net.</a:t>
            </a:r>
          </a:p>
          <a:p>
            <a:endParaRPr lang="en-US" sz="2400" dirty="0">
              <a:latin typeface="Helvetica" pitchFamily="2" charset="0"/>
            </a:endParaRPr>
          </a:p>
          <a:p>
            <a:pPr marL="0" indent="0">
              <a:buNone/>
            </a:pPr>
            <a:r>
              <a:rPr lang="en-US" sz="2400" dirty="0">
                <a:latin typeface="Helvetica" pitchFamily="2" charset="0"/>
              </a:rPr>
              <a:t>*There are multiple ways to construct a </a:t>
            </a:r>
            <a:r>
              <a:rPr lang="en-US" sz="2400" dirty="0" err="1">
                <a:latin typeface="Helvetica" pitchFamily="2" charset="0"/>
              </a:rPr>
              <a:t>bayes</a:t>
            </a:r>
            <a:r>
              <a:rPr lang="en-US" sz="2400" dirty="0">
                <a:latin typeface="Helvetica" pitchFamily="2" charset="0"/>
              </a:rPr>
              <a:t> net – if you aren’t diligent about having “causes” be the parents of “effects” it can be notably less compact!</a:t>
            </a:r>
          </a:p>
        </p:txBody>
      </p:sp>
    </p:spTree>
    <p:extLst>
      <p:ext uri="{BB962C8B-B14F-4D97-AF65-F5344CB8AC3E}">
        <p14:creationId xmlns:p14="http://schemas.microsoft.com/office/powerpoint/2010/main" val="135550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2677656"/>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862322"/>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It rained and the sprinklers were on?</a:t>
            </a:r>
          </a:p>
          <a:p>
            <a:endParaRPr lang="en-US" dirty="0">
              <a:latin typeface="Helvetica" pitchFamily="2" charset="0"/>
            </a:endParaRPr>
          </a:p>
          <a:p>
            <a:r>
              <a:rPr lang="en-US" dirty="0">
                <a:latin typeface="Helvetica" pitchFamily="2" charset="0"/>
              </a:rPr>
              <a:t>The third sample we took happened to be the same as the second!</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2164332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3046988"/>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It didn’t rain and the sprinklers weren’t on?</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23156302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3046988"/>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solidFill>
                  <a:srgbClr val="FF0000"/>
                </a:solidFill>
                <a:latin typeface="Helvetica" pitchFamily="2" charset="0"/>
              </a:rPr>
              <a:t>w</a:t>
            </a:r>
            <a:r>
              <a:rPr lang="en-US" sz="2400" dirty="0">
                <a:solidFill>
                  <a:srgbClr val="FF0000"/>
                </a:solidFill>
                <a:latin typeface="Helvetica" pitchFamily="2" charset="0"/>
              </a:rPr>
              <a:t> = 0</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3139321"/>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There is a zero chance that the grass is wet if there were no rain or sprinklers, but we *know* it was wet. This sample has a weight of zero, so it won’t count towards final tally.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29508657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extLst>
                  <p:ext uri="{D42A27DB-BD31-4B8C-83A1-F6EECF244321}">
                    <p14:modId xmlns:p14="http://schemas.microsoft.com/office/powerpoint/2010/main" val="69513678"/>
                  </p:ext>
                </p:extLst>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extLst>
                  <p:ext uri="{D42A27DB-BD31-4B8C-83A1-F6EECF244321}">
                    <p14:modId xmlns:p14="http://schemas.microsoft.com/office/powerpoint/2010/main" val="69513678"/>
                  </p:ext>
                </p:extLst>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F77806-3449-2349-8D46-547225C18698}"/>
                  </a:ext>
                </a:extLst>
              </p:cNvPr>
              <p:cNvSpPr txBox="1"/>
              <p:nvPr/>
            </p:nvSpPr>
            <p:spPr>
              <a:xfrm>
                <a:off x="486697" y="4878583"/>
                <a:ext cx="4277031"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1" smtClean="0">
                          <a:latin typeface="Cambria Math" panose="02040503050406030204" pitchFamily="18" charset="0"/>
                          <a:ea typeface="Linux Libertine" panose="02000503000000000000" pitchFamily="2" charset="0"/>
                          <a:cs typeface="Linux Libertine" panose="02000503000000000000" pitchFamily="2" charset="0"/>
                        </a:rPr>
                        <m:t>𝐏</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𝑊</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 ¬</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𝑠</m:t>
                          </m:r>
                          <m:r>
                            <a:rPr lang="en-US" b="0" i="1" smtClean="0">
                              <a:latin typeface="Cambria Math" panose="02040503050406030204" pitchFamily="18" charset="0"/>
                              <a:ea typeface="Linux Libertine" panose="02000503000000000000" pitchFamily="2" charset="0"/>
                              <a:cs typeface="Linux Libertine" panose="02000503000000000000" pitchFamily="2" charset="0"/>
                            </a:rPr>
                            <m:t>, ¬</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𝑟</m:t>
                          </m:r>
                        </m:e>
                      </m:d>
                      <m:r>
                        <a:rPr lang="en-US" i="1">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 1</m:t>
                          </m:r>
                          <m:r>
                            <a:rPr lang="en-US"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e>
                      </m:d>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4" name="TextBox 3">
                <a:extLst>
                  <a:ext uri="{FF2B5EF4-FFF2-40B4-BE49-F238E27FC236}">
                    <a16:creationId xmlns:a16="http://schemas.microsoft.com/office/drawing/2014/main" id="{82F77806-3449-2349-8D46-547225C18698}"/>
                  </a:ext>
                </a:extLst>
              </p:cNvPr>
              <p:cNvSpPr txBox="1">
                <a:spLocks noRot="1" noChangeAspect="1" noMove="1" noResize="1" noEditPoints="1" noAdjustHandles="1" noChangeArrowheads="1" noChangeShapeType="1" noTextEdit="1"/>
              </p:cNvSpPr>
              <p:nvPr/>
            </p:nvSpPr>
            <p:spPr>
              <a:xfrm>
                <a:off x="486697" y="4878583"/>
                <a:ext cx="4277031" cy="369332"/>
              </a:xfrm>
              <a:prstGeom prst="rect">
                <a:avLst/>
              </a:prstGeom>
              <a:blipFill>
                <a:blip r:embed="rId11"/>
                <a:stretch>
                  <a:fillRect b="-20690"/>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CE7F003-16AE-4742-ADA5-9C55FE469FEB}"/>
              </a:ext>
            </a:extLst>
          </p:cNvPr>
          <p:cNvCxnSpPr>
            <a:cxnSpLocks/>
          </p:cNvCxnSpPr>
          <p:nvPr/>
        </p:nvCxnSpPr>
        <p:spPr>
          <a:xfrm>
            <a:off x="3126658" y="5095641"/>
            <a:ext cx="3591013" cy="12461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9700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3046988"/>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1200329"/>
          </a:xfrm>
          <a:prstGeom prst="rect">
            <a:avLst/>
          </a:prstGeom>
          <a:noFill/>
        </p:spPr>
        <p:txBody>
          <a:bodyPr wrap="square" rtlCol="0">
            <a:spAutoFit/>
          </a:bodyPr>
          <a:lstStyle/>
          <a:p>
            <a:r>
              <a:rPr lang="en-US" dirty="0">
                <a:latin typeface="Helvetica" pitchFamily="2" charset="0"/>
              </a:rPr>
              <a:t>We press onwards….</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6227711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3416320"/>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It did rain and the sprinklers were on?</a:t>
            </a:r>
          </a:p>
          <a:p>
            <a:endParaRPr lang="en-US" dirty="0">
              <a:latin typeface="Helvetica" pitchFamily="2" charset="0"/>
            </a:endParaRPr>
          </a:p>
          <a:p>
            <a:r>
              <a:rPr lang="en-US" dirty="0">
                <a:latin typeface="Helvetica" pitchFamily="2" charset="0"/>
              </a:rPr>
              <a:t>We get this guy again!</a:t>
            </a:r>
          </a:p>
          <a:p>
            <a:endParaRPr lang="en-US" dirty="0">
              <a:latin typeface="Helvetica" pitchFamily="2" charset="0"/>
            </a:endParaRPr>
          </a:p>
        </p:txBody>
      </p:sp>
    </p:spTree>
    <p:extLst>
      <p:ext uri="{BB962C8B-B14F-4D97-AF65-F5344CB8AC3E}">
        <p14:creationId xmlns:p14="http://schemas.microsoft.com/office/powerpoint/2010/main" val="24951730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3785652"/>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The sprinklers were on but it didn’t rain.</a:t>
            </a:r>
          </a:p>
          <a:p>
            <a:endParaRPr lang="en-US" dirty="0">
              <a:latin typeface="Helvetica" pitchFamily="2" charset="0"/>
            </a:endParaRPr>
          </a:p>
          <a:p>
            <a:r>
              <a:rPr lang="en-US" dirty="0">
                <a:latin typeface="Helvetica" pitchFamily="2" charset="0"/>
              </a:rPr>
              <a:t>Similar to our first!</a:t>
            </a:r>
          </a:p>
          <a:p>
            <a:endParaRPr lang="en-US" dirty="0">
              <a:latin typeface="Helvetica" pitchFamily="2" charset="0"/>
            </a:endParaRPr>
          </a:p>
        </p:txBody>
      </p:sp>
    </p:spTree>
    <p:extLst>
      <p:ext uri="{BB962C8B-B14F-4D97-AF65-F5344CB8AC3E}">
        <p14:creationId xmlns:p14="http://schemas.microsoft.com/office/powerpoint/2010/main" val="12439263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4154984"/>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The sprinklers were on and it rained.</a:t>
            </a:r>
          </a:p>
          <a:p>
            <a:endParaRPr lang="en-US" dirty="0">
              <a:latin typeface="Helvetica" pitchFamily="2" charset="0"/>
            </a:endParaRPr>
          </a:p>
          <a:p>
            <a:r>
              <a:rPr lang="en-US" dirty="0">
                <a:latin typeface="Helvetica" pitchFamily="2" charset="0"/>
              </a:rPr>
              <a:t>This guy again</a:t>
            </a:r>
          </a:p>
          <a:p>
            <a:endParaRPr lang="en-US" dirty="0">
              <a:latin typeface="Helvetica" pitchFamily="2" charset="0"/>
            </a:endParaRPr>
          </a:p>
        </p:txBody>
      </p:sp>
    </p:spTree>
    <p:extLst>
      <p:ext uri="{BB962C8B-B14F-4D97-AF65-F5344CB8AC3E}">
        <p14:creationId xmlns:p14="http://schemas.microsoft.com/office/powerpoint/2010/main" val="15562902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4524315"/>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585323"/>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The sprinklers weren’t on and it rained.</a:t>
            </a:r>
          </a:p>
          <a:p>
            <a:endParaRPr lang="en-US" dirty="0">
              <a:latin typeface="Helvetica" pitchFamily="2" charset="0"/>
            </a:endParaRPr>
          </a:p>
          <a:p>
            <a:r>
              <a:rPr lang="en-US" dirty="0">
                <a:latin typeface="Helvetica" pitchFamily="2" charset="0"/>
              </a:rPr>
              <a:t>Same as first! Note that if the sample is exactly the same, the weight will be same too.</a:t>
            </a:r>
          </a:p>
          <a:p>
            <a:endParaRPr lang="en-US" dirty="0">
              <a:latin typeface="Helvetica" pitchFamily="2" charset="0"/>
            </a:endParaRPr>
          </a:p>
        </p:txBody>
      </p:sp>
    </p:spTree>
    <p:extLst>
      <p:ext uri="{BB962C8B-B14F-4D97-AF65-F5344CB8AC3E}">
        <p14:creationId xmlns:p14="http://schemas.microsoft.com/office/powerpoint/2010/main" val="30361776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4893647"/>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The sprinklers were on and it did not rain.</a:t>
            </a:r>
          </a:p>
          <a:p>
            <a:endParaRPr lang="en-US" dirty="0">
              <a:latin typeface="Helvetica" pitchFamily="2" charset="0"/>
            </a:endParaRPr>
          </a:p>
          <a:p>
            <a:r>
              <a:rPr lang="en-US" dirty="0">
                <a:latin typeface="Helvetica" pitchFamily="2" charset="0"/>
              </a:rPr>
              <a:t>Just happily generating samples.</a:t>
            </a:r>
          </a:p>
          <a:p>
            <a:endParaRPr lang="en-US" dirty="0">
              <a:latin typeface="Helvetica" pitchFamily="2" charset="0"/>
            </a:endParaRPr>
          </a:p>
        </p:txBody>
      </p:sp>
    </p:spTree>
    <p:extLst>
      <p:ext uri="{BB962C8B-B14F-4D97-AF65-F5344CB8AC3E}">
        <p14:creationId xmlns:p14="http://schemas.microsoft.com/office/powerpoint/2010/main" val="134034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Nets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We can express the full joint probability distribution of the dentistry domain as follows:</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i="1">
                              <a:latin typeface="Cambria Math" panose="02040503050406030204" pitchFamily="18" charset="0"/>
                            </a:rPr>
                            <m:t>,</m:t>
                          </m:r>
                          <m:r>
                            <a:rPr lang="en-US" sz="2400" i="1">
                              <a:latin typeface="Cambria Math" panose="02040503050406030204" pitchFamily="18" charset="0"/>
                            </a:rPr>
                            <m:t>𝐶𝑎𝑣𝑖𝑡𝑦</m:t>
                          </m:r>
                          <m:r>
                            <a:rPr lang="en-US" sz="2400" i="1">
                              <a:latin typeface="Cambria Math" panose="02040503050406030204" pitchFamily="18" charset="0"/>
                            </a:rPr>
                            <m:t>,</m:t>
                          </m:r>
                          <m:r>
                            <a:rPr lang="en-US" sz="2400" i="1">
                              <a:latin typeface="Cambria Math" panose="02040503050406030204" pitchFamily="18" charset="0"/>
                            </a:rPr>
                            <m:t>𝑇𝑜𝑜𝑡h𝑎𝑐h𝑒</m:t>
                          </m:r>
                          <m:r>
                            <a:rPr lang="en-US" sz="2400" i="1">
                              <a:latin typeface="Cambria Math" panose="02040503050406030204" pitchFamily="18" charset="0"/>
                            </a:rPr>
                            <m:t>,</m:t>
                          </m:r>
                          <m:r>
                            <a:rPr lang="en-US" sz="2400" i="1">
                              <a:latin typeface="Cambria Math" panose="02040503050406030204" pitchFamily="18" charset="0"/>
                            </a:rPr>
                            <m:t>𝐶𝑎𝑡𝑐h</m:t>
                          </m:r>
                        </m:e>
                      </m:d>
                    </m:oMath>
                  </m:oMathPara>
                </a14:m>
                <a:endParaRPr lang="en-US" sz="2400" dirty="0">
                  <a:latin typeface="Helvetica" pitchFamily="2" charset="0"/>
                </a:endParaRPr>
              </a:p>
              <a:p>
                <a:pPr marL="0" indent="0">
                  <a:buNone/>
                </a:pPr>
                <a:endParaRPr lang="en-US" sz="2400" dirty="0">
                  <a:latin typeface="Helvetica" pitchFamily="2" charset="0"/>
                </a:endParaRPr>
              </a:p>
              <a:p>
                <a:r>
                  <a:rPr lang="en-US" sz="2400" dirty="0">
                    <a:latin typeface="Helvetica" pitchFamily="2" charset="0"/>
                  </a:rPr>
                  <a:t>We recall: the </a:t>
                </a:r>
                <a14:m>
                  <m:oMath xmlns:m="http://schemas.openxmlformats.org/officeDocument/2006/math">
                    <m:r>
                      <a:rPr lang="en-US" sz="2400" b="1">
                        <a:latin typeface="Cambria Math" panose="02040503050406030204" pitchFamily="18" charset="0"/>
                      </a:rPr>
                      <m:t>𝐏</m:t>
                    </m:r>
                  </m:oMath>
                </a14:m>
                <a:r>
                  <a:rPr lang="en-US" sz="2400" dirty="0">
                    <a:latin typeface="Helvetica" pitchFamily="2" charset="0"/>
                  </a:rPr>
                  <a:t> means we want a table, and the capital letters of W, C, T, and C mean we are dealing with VARIABLES (not values).</a:t>
                </a:r>
              </a:p>
              <a:p>
                <a:r>
                  <a:rPr lang="en-US" sz="2400" dirty="0">
                    <a:latin typeface="Helvetica" pitchFamily="2" charset="0"/>
                  </a:rPr>
                  <a:t>This means we want the table to include every possible value for each of those four random variables.</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757" t="-987" r="-757"/>
                </a:stretch>
              </a:blipFill>
            </p:spPr>
            <p:txBody>
              <a:bodyPr/>
              <a:lstStyle/>
              <a:p>
                <a:r>
                  <a:rPr lang="en-US">
                    <a:noFill/>
                  </a:rPr>
                  <a:t> </a:t>
                </a:r>
              </a:p>
            </p:txBody>
          </p:sp>
        </mc:Fallback>
      </mc:AlternateContent>
    </p:spTree>
    <p:extLst>
      <p:ext uri="{BB962C8B-B14F-4D97-AF65-F5344CB8AC3E}">
        <p14:creationId xmlns:p14="http://schemas.microsoft.com/office/powerpoint/2010/main" val="19176686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6164826" cy="1200329"/>
          </a:xfrm>
          <a:prstGeom prst="rect">
            <a:avLst/>
          </a:prstGeom>
          <a:noFill/>
        </p:spPr>
        <p:txBody>
          <a:bodyPr wrap="square" rtlCol="0">
            <a:spAutoFit/>
          </a:bodyPr>
          <a:lstStyle/>
          <a:p>
            <a:r>
              <a:rPr lang="en-US" sz="2400" dirty="0">
                <a:latin typeface="Helvetica" pitchFamily="2" charset="0"/>
              </a:rPr>
              <a:t>Let’s generate 9 more samples:</a:t>
            </a:r>
          </a:p>
          <a:p>
            <a:endParaRPr lang="en-US" sz="2400" dirty="0">
              <a:latin typeface="Helvetica" pitchFamily="2" charset="0"/>
            </a:endParaRPr>
          </a:p>
          <a:p>
            <a:endParaRPr lang="en-US" sz="2400" i="1" dirty="0">
              <a:latin typeface="Helvetica" pitchFamily="2" charset="0"/>
            </a:endParaRPr>
          </a:p>
        </p:txBody>
      </p:sp>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3"/>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What about if in addition to it being cloudy and the grass is wet (both guaranteed by the evidence of our query)…</a:t>
            </a:r>
          </a:p>
          <a:p>
            <a:endParaRPr lang="en-US" dirty="0">
              <a:latin typeface="Helvetica" pitchFamily="2" charset="0"/>
            </a:endParaRPr>
          </a:p>
          <a:p>
            <a:r>
              <a:rPr lang="en-US" dirty="0">
                <a:latin typeface="Helvetica" pitchFamily="2" charset="0"/>
              </a:rPr>
              <a:t>The sprinklers were on and it did rain.</a:t>
            </a:r>
          </a:p>
          <a:p>
            <a:endParaRPr lang="en-US" dirty="0">
              <a:latin typeface="Helvetica" pitchFamily="2" charset="0"/>
            </a:endParaRPr>
          </a:p>
          <a:p>
            <a:r>
              <a:rPr lang="en-US" dirty="0">
                <a:latin typeface="Helvetica" pitchFamily="2" charset="0"/>
              </a:rPr>
              <a:t>Great! Lots of samples! Now what?</a:t>
            </a:r>
          </a:p>
          <a:p>
            <a:endParaRPr lang="en-US" dirty="0">
              <a:latin typeface="Helvetica" pitchFamily="2" charset="0"/>
            </a:endParaRPr>
          </a:p>
        </p:txBody>
      </p:sp>
    </p:spTree>
    <p:extLst>
      <p:ext uri="{BB962C8B-B14F-4D97-AF65-F5344CB8AC3E}">
        <p14:creationId xmlns:p14="http://schemas.microsoft.com/office/powerpoint/2010/main" val="17481605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308324"/>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308324"/>
              </a:xfrm>
              <a:prstGeom prst="rect">
                <a:avLst/>
              </a:prstGeom>
              <a:blipFill>
                <a:blip r:embed="rId3"/>
                <a:stretch>
                  <a:fillRect l="-1872" t="-16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646331"/>
          </a:xfrm>
          <a:prstGeom prst="rect">
            <a:avLst/>
          </a:prstGeom>
          <a:noFill/>
        </p:spPr>
        <p:txBody>
          <a:bodyPr wrap="square" rtlCol="0">
            <a:spAutoFit/>
          </a:bodyPr>
          <a:lstStyle/>
          <a:p>
            <a:r>
              <a:rPr lang="en-US" dirty="0">
                <a:latin typeface="Helvetica" pitchFamily="2" charset="0"/>
              </a:rPr>
              <a:t>We count up all the samples we’ve got!</a:t>
            </a:r>
          </a:p>
          <a:p>
            <a:endParaRPr lang="en-US" dirty="0">
              <a:latin typeface="Helvetica" pitchFamily="2" charset="0"/>
            </a:endParaRPr>
          </a:p>
        </p:txBody>
      </p:sp>
    </p:spTree>
    <p:extLst>
      <p:ext uri="{BB962C8B-B14F-4D97-AF65-F5344CB8AC3E}">
        <p14:creationId xmlns:p14="http://schemas.microsoft.com/office/powerpoint/2010/main" val="23924289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308324"/>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solidFill>
                      <a:srgbClr val="FF0000"/>
                    </a:solidFill>
                    <a:latin typeface="Helvetica" pitchFamily="2" charset="0"/>
                  </a:rPr>
                  <a:t>c</a:t>
                </a:r>
                <a:r>
                  <a:rPr lang="en-US" sz="2400" i="1" dirty="0">
                    <a:latin typeface="Helvetica" pitchFamily="2" charset="0"/>
                  </a:rPr>
                  <a:t>,</a:t>
                </a:r>
                <a:r>
                  <a:rPr lang="en-US" sz="2400" i="1" dirty="0">
                    <a:solidFill>
                      <a:srgbClr val="FF0000"/>
                    </a:solidFill>
                    <a:latin typeface="Helvetica" pitchFamily="2" charset="0"/>
                  </a:rPr>
                  <a:t> w</a:t>
                </a:r>
                <a:r>
                  <a:rPr lang="en-US" sz="2400" i="1" dirty="0">
                    <a:latin typeface="Helvetica" pitchFamily="2" charset="0"/>
                  </a:rPr>
                  <a:t>)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308324"/>
              </a:xfrm>
              <a:prstGeom prst="rect">
                <a:avLst/>
              </a:prstGeom>
              <a:blipFill>
                <a:blip r:embed="rId3"/>
                <a:stretch>
                  <a:fillRect l="-1872" t="-16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solidFill>
                  <a:srgbClr val="FF0000"/>
                </a:solidFill>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a:t>
            </a:r>
            <a:r>
              <a:rPr lang="en-US" sz="2400" i="1" dirty="0">
                <a:solidFill>
                  <a:srgbClr val="FF0000"/>
                </a:solidFill>
                <a:latin typeface="Helvetica" pitchFamily="2" charset="0"/>
              </a:rPr>
              <a:t>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1200329"/>
          </a:xfrm>
          <a:prstGeom prst="rect">
            <a:avLst/>
          </a:prstGeom>
          <a:noFill/>
        </p:spPr>
        <p:txBody>
          <a:bodyPr wrap="square" rtlCol="0">
            <a:spAutoFit/>
          </a:bodyPr>
          <a:lstStyle/>
          <a:p>
            <a:r>
              <a:rPr lang="en-US" dirty="0">
                <a:latin typeface="Helvetica" pitchFamily="2" charset="0"/>
              </a:rPr>
              <a:t>Note that *every* sample we have is valid given our evidence! We don’t have to reject anything! No wasted work!</a:t>
            </a:r>
          </a:p>
          <a:p>
            <a:endParaRPr lang="en-US" dirty="0">
              <a:latin typeface="Helvetica" pitchFamily="2" charset="0"/>
            </a:endParaRPr>
          </a:p>
        </p:txBody>
      </p:sp>
    </p:spTree>
    <p:extLst>
      <p:ext uri="{BB962C8B-B14F-4D97-AF65-F5344CB8AC3E}">
        <p14:creationId xmlns:p14="http://schemas.microsoft.com/office/powerpoint/2010/main" val="2124641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308324"/>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308324"/>
              </a:xfrm>
              <a:prstGeom prst="rect">
                <a:avLst/>
              </a:prstGeom>
              <a:blipFill>
                <a:blip r:embed="rId3"/>
                <a:stretch>
                  <a:fillRect l="-1872" t="-16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1754326"/>
          </a:xfrm>
          <a:prstGeom prst="rect">
            <a:avLst/>
          </a:prstGeom>
          <a:noFill/>
        </p:spPr>
        <p:txBody>
          <a:bodyPr wrap="square" rtlCol="0">
            <a:spAutoFit/>
          </a:bodyPr>
          <a:lstStyle/>
          <a:p>
            <a:r>
              <a:rPr lang="en-US" dirty="0">
                <a:latin typeface="Helvetica" pitchFamily="2" charset="0"/>
              </a:rPr>
              <a:t>We count up all the samples we’ve got!</a:t>
            </a:r>
          </a:p>
          <a:p>
            <a:endParaRPr lang="en-US" dirty="0">
              <a:latin typeface="Helvetica" pitchFamily="2" charset="0"/>
            </a:endParaRPr>
          </a:p>
          <a:p>
            <a:r>
              <a:rPr lang="en-US" dirty="0">
                <a:latin typeface="Helvetica" pitchFamily="2" charset="0"/>
              </a:rPr>
              <a:t>So, our query is asking about the chances of it raining, right? That’s the third variable in our ordering.</a:t>
            </a:r>
          </a:p>
          <a:p>
            <a:endParaRPr lang="en-US" dirty="0">
              <a:latin typeface="Helvetica" pitchFamily="2" charset="0"/>
            </a:endParaRPr>
          </a:p>
        </p:txBody>
      </p:sp>
    </p:spTree>
    <p:extLst>
      <p:ext uri="{BB962C8B-B14F-4D97-AF65-F5344CB8AC3E}">
        <p14:creationId xmlns:p14="http://schemas.microsoft.com/office/powerpoint/2010/main" val="42298637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308324"/>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308324"/>
              </a:xfrm>
              <a:prstGeom prst="rect">
                <a:avLst/>
              </a:prstGeom>
              <a:blipFill>
                <a:blip r:embed="rId3"/>
                <a:stretch>
                  <a:fillRect l="-1872" t="-16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1477328"/>
          </a:xfrm>
          <a:prstGeom prst="rect">
            <a:avLst/>
          </a:prstGeom>
          <a:noFill/>
        </p:spPr>
        <p:txBody>
          <a:bodyPr wrap="square" rtlCol="0">
            <a:spAutoFit/>
          </a:bodyPr>
          <a:lstStyle/>
          <a:p>
            <a:r>
              <a:rPr lang="en-US" dirty="0">
                <a:latin typeface="Helvetica" pitchFamily="2" charset="0"/>
              </a:rPr>
              <a:t>We count up all the samples we’ve got!</a:t>
            </a:r>
          </a:p>
          <a:p>
            <a:endParaRPr lang="en-US" dirty="0">
              <a:latin typeface="Helvetica" pitchFamily="2" charset="0"/>
            </a:endParaRPr>
          </a:p>
          <a:p>
            <a:r>
              <a:rPr lang="en-US" dirty="0">
                <a:latin typeface="Helvetica" pitchFamily="2" charset="0"/>
              </a:rPr>
              <a:t>There are 7 samples where raining *did* happen…</a:t>
            </a:r>
          </a:p>
          <a:p>
            <a:endParaRPr lang="en-US" dirty="0">
              <a:latin typeface="Helvetica" pitchFamily="2" charset="0"/>
            </a:endParaRPr>
          </a:p>
        </p:txBody>
      </p:sp>
    </p:spTree>
    <p:extLst>
      <p:ext uri="{BB962C8B-B14F-4D97-AF65-F5344CB8AC3E}">
        <p14:creationId xmlns:p14="http://schemas.microsoft.com/office/powerpoint/2010/main" val="21794837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308324"/>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308324"/>
              </a:xfrm>
              <a:prstGeom prst="rect">
                <a:avLst/>
              </a:prstGeom>
              <a:blipFill>
                <a:blip r:embed="rId3"/>
                <a:stretch>
                  <a:fillRect l="-1872" t="-16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2308324"/>
          </a:xfrm>
          <a:prstGeom prst="rect">
            <a:avLst/>
          </a:prstGeom>
          <a:noFill/>
        </p:spPr>
        <p:txBody>
          <a:bodyPr wrap="square" rtlCol="0">
            <a:spAutoFit/>
          </a:bodyPr>
          <a:lstStyle/>
          <a:p>
            <a:r>
              <a:rPr lang="en-US" dirty="0">
                <a:latin typeface="Helvetica" pitchFamily="2" charset="0"/>
              </a:rPr>
              <a:t>We count up all the samples we’ve got!</a:t>
            </a:r>
          </a:p>
          <a:p>
            <a:endParaRPr lang="en-US" dirty="0">
              <a:latin typeface="Helvetica" pitchFamily="2" charset="0"/>
            </a:endParaRPr>
          </a:p>
          <a:p>
            <a:r>
              <a:rPr lang="en-US" dirty="0">
                <a:latin typeface="Helvetica" pitchFamily="2" charset="0"/>
              </a:rPr>
              <a:t>There are 7 samples where raining *did* happen…</a:t>
            </a:r>
          </a:p>
          <a:p>
            <a:endParaRPr lang="en-US" dirty="0">
              <a:latin typeface="Helvetica" pitchFamily="2" charset="0"/>
            </a:endParaRPr>
          </a:p>
          <a:p>
            <a:r>
              <a:rPr lang="en-US" dirty="0">
                <a:latin typeface="Helvetica" pitchFamily="2" charset="0"/>
              </a:rPr>
              <a:t>And there are 3 samples where raining *didn’t* happen.</a:t>
            </a:r>
          </a:p>
          <a:p>
            <a:endParaRPr lang="en-US" dirty="0">
              <a:latin typeface="Helvetica" pitchFamily="2" charset="0"/>
            </a:endParaRPr>
          </a:p>
        </p:txBody>
      </p:sp>
    </p:spTree>
    <p:extLst>
      <p:ext uri="{BB962C8B-B14F-4D97-AF65-F5344CB8AC3E}">
        <p14:creationId xmlns:p14="http://schemas.microsoft.com/office/powerpoint/2010/main" val="12733202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308324"/>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e>
                    </m:d>
                  </m:oMath>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308324"/>
              </a:xfrm>
              <a:prstGeom prst="rect">
                <a:avLst/>
              </a:prstGeom>
              <a:blipFill>
                <a:blip r:embed="rId3"/>
                <a:stretch>
                  <a:fillRect l="-1872" t="-16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272677"/>
            <a:ext cx="4869426" cy="1754326"/>
          </a:xfrm>
          <a:prstGeom prst="rect">
            <a:avLst/>
          </a:prstGeom>
          <a:noFill/>
        </p:spPr>
        <p:txBody>
          <a:bodyPr wrap="square" rtlCol="0">
            <a:spAutoFit/>
          </a:bodyPr>
          <a:lstStyle/>
          <a:p>
            <a:r>
              <a:rPr lang="en-US" dirty="0">
                <a:latin typeface="Helvetica" pitchFamily="2" charset="0"/>
              </a:rPr>
              <a:t>But not all samples are equally likely to happen!</a:t>
            </a:r>
          </a:p>
          <a:p>
            <a:endParaRPr lang="en-US" dirty="0">
              <a:latin typeface="Helvetica" pitchFamily="2" charset="0"/>
            </a:endParaRPr>
          </a:p>
          <a:p>
            <a:r>
              <a:rPr lang="en-US" dirty="0">
                <a:latin typeface="Helvetica" pitchFamily="2" charset="0"/>
              </a:rPr>
              <a:t>So we add up not the *number* of samples, but the *weights* of each sample!</a:t>
            </a:r>
          </a:p>
          <a:p>
            <a:endParaRPr lang="en-US" dirty="0">
              <a:latin typeface="Helvetica" pitchFamily="2" charset="0"/>
            </a:endParaRPr>
          </a:p>
        </p:txBody>
      </p:sp>
    </p:spTree>
    <p:extLst>
      <p:ext uri="{BB962C8B-B14F-4D97-AF65-F5344CB8AC3E}">
        <p14:creationId xmlns:p14="http://schemas.microsoft.com/office/powerpoint/2010/main" val="26864668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3650871"/>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eqArr>
                            <m:eqArrPr>
                              <m:ctrlPr>
                                <a:rPr lang="en-US" sz="2400" b="0" i="1" smtClean="0">
                                  <a:solidFill>
                                    <a:srgbClr val="0070C0"/>
                                  </a:solidFill>
                                  <a:latin typeface="Cambria Math" panose="02040503050406030204" pitchFamily="18" charset="0"/>
                                </a:rPr>
                              </m:ctrlPr>
                            </m:eqArrPr>
                            <m:e>
                              <m:r>
                                <a:rPr lang="en-US" sz="2400" b="0" i="1" smtClean="0">
                                  <a:solidFill>
                                    <a:srgbClr val="0070C0"/>
                                  </a:solidFill>
                                  <a:latin typeface="Cambria Math" panose="02040503050406030204" pitchFamily="18" charset="0"/>
                                </a:rPr>
                                <m:t>0.45+0.495+0.495+0.495+</m:t>
                              </m:r>
                            </m:e>
                            <m:e>
                              <m:r>
                                <a:rPr lang="en-US" sz="2400" b="0" i="1" smtClean="0">
                                  <a:solidFill>
                                    <a:srgbClr val="0070C0"/>
                                  </a:solidFill>
                                  <a:latin typeface="Cambria Math" panose="02040503050406030204" pitchFamily="18" charset="0"/>
                                </a:rPr>
                                <m:t>0.495+0.45+0.495</m:t>
                              </m:r>
                            </m:e>
                            <m:e>
                              <m:r>
                                <a:rPr lang="en-US" sz="2400" i="1">
                                  <a:latin typeface="Cambria Math" panose="02040503050406030204" pitchFamily="18" charset="0"/>
                                </a:rPr>
                                <m:t>,</m:t>
                              </m:r>
                            </m:e>
                            <m:e>
                              <m:r>
                                <a:rPr lang="en-US" sz="2400" i="1">
                                  <a:latin typeface="Cambria Math" panose="02040503050406030204" pitchFamily="18" charset="0"/>
                                </a:rPr>
                                <m:t>?</m:t>
                              </m:r>
                            </m:e>
                          </m:eqArr>
                        </m:e>
                      </m:d>
                    </m:oMath>
                  </m:oMathPara>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3650871"/>
              </a:xfrm>
              <a:prstGeom prst="rect">
                <a:avLst/>
              </a:prstGeom>
              <a:blipFill>
                <a:blip r:embed="rId3"/>
                <a:stretch>
                  <a:fillRect l="-1872" t="-103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796213"/>
            <a:ext cx="4869426" cy="923330"/>
          </a:xfrm>
          <a:prstGeom prst="rect">
            <a:avLst/>
          </a:prstGeom>
          <a:noFill/>
        </p:spPr>
        <p:txBody>
          <a:bodyPr wrap="square" rtlCol="0">
            <a:spAutoFit/>
          </a:bodyPr>
          <a:lstStyle/>
          <a:p>
            <a:r>
              <a:rPr lang="en-US" dirty="0">
                <a:latin typeface="Helvetica" pitchFamily="2" charset="0"/>
              </a:rPr>
              <a:t>All the times when rain did happen goes in the first index…</a:t>
            </a:r>
          </a:p>
          <a:p>
            <a:endParaRPr lang="en-US" dirty="0">
              <a:latin typeface="Helvetica" pitchFamily="2" charset="0"/>
            </a:endParaRPr>
          </a:p>
        </p:txBody>
      </p:sp>
    </p:spTree>
    <p:extLst>
      <p:ext uri="{BB962C8B-B14F-4D97-AF65-F5344CB8AC3E}">
        <p14:creationId xmlns:p14="http://schemas.microsoft.com/office/powerpoint/2010/main" val="18722742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3650871"/>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eqArr>
                            <m:eqArrPr>
                              <m:ctrlPr>
                                <a:rPr lang="en-US" sz="2400" b="0" i="1" smtClean="0">
                                  <a:solidFill>
                                    <a:srgbClr val="0070C0"/>
                                  </a:solidFill>
                                  <a:latin typeface="Cambria Math" panose="02040503050406030204" pitchFamily="18" charset="0"/>
                                </a:rPr>
                              </m:ctrlPr>
                            </m:eqArrPr>
                            <m:e>
                              <m:r>
                                <a:rPr lang="en-US" sz="2400" b="0" i="1" smtClean="0">
                                  <a:solidFill>
                                    <a:srgbClr val="0070C0"/>
                                  </a:solidFill>
                                  <a:latin typeface="Cambria Math" panose="02040503050406030204" pitchFamily="18" charset="0"/>
                                </a:rPr>
                                <m:t>0.45+0.495+0.495+0.495+</m:t>
                              </m:r>
                            </m:e>
                            <m:e>
                              <m:r>
                                <a:rPr lang="en-US" sz="2400" b="0" i="1" smtClean="0">
                                  <a:solidFill>
                                    <a:srgbClr val="0070C0"/>
                                  </a:solidFill>
                                  <a:latin typeface="Cambria Math" panose="02040503050406030204" pitchFamily="18" charset="0"/>
                                </a:rPr>
                                <m:t>0.495+0.45+0.495</m:t>
                              </m:r>
                            </m:e>
                            <m:e>
                              <m:r>
                                <a:rPr lang="en-US" sz="2400" i="1">
                                  <a:latin typeface="Cambria Math" panose="02040503050406030204" pitchFamily="18" charset="0"/>
                                </a:rPr>
                                <m:t>,</m:t>
                              </m:r>
                            </m:e>
                            <m:e>
                              <m:r>
                                <a:rPr lang="en-US" sz="2400" b="0" i="1" smtClean="0">
                                  <a:solidFill>
                                    <a:srgbClr val="00B050"/>
                                  </a:solidFill>
                                  <a:latin typeface="Cambria Math" panose="02040503050406030204" pitchFamily="18" charset="0"/>
                                </a:rPr>
                                <m:t>0+ .45+ .45</m:t>
                              </m:r>
                            </m:e>
                          </m:eqArr>
                        </m:e>
                      </m:d>
                    </m:oMath>
                  </m:oMathPara>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3650871"/>
              </a:xfrm>
              <a:prstGeom prst="rect">
                <a:avLst/>
              </a:prstGeom>
              <a:blipFill>
                <a:blip r:embed="rId3"/>
                <a:stretch>
                  <a:fillRect l="-1872" t="-103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796213"/>
            <a:ext cx="4869426" cy="1477328"/>
          </a:xfrm>
          <a:prstGeom prst="rect">
            <a:avLst/>
          </a:prstGeom>
          <a:noFill/>
        </p:spPr>
        <p:txBody>
          <a:bodyPr wrap="square" rtlCol="0">
            <a:spAutoFit/>
          </a:bodyPr>
          <a:lstStyle/>
          <a:p>
            <a:r>
              <a:rPr lang="en-US" dirty="0">
                <a:latin typeface="Helvetica" pitchFamily="2" charset="0"/>
              </a:rPr>
              <a:t>All the times when rain did not happen goes in the second index…</a:t>
            </a:r>
          </a:p>
          <a:p>
            <a:endParaRPr lang="en-US" dirty="0">
              <a:latin typeface="Helvetica" pitchFamily="2" charset="0"/>
            </a:endParaRPr>
          </a:p>
          <a:p>
            <a:r>
              <a:rPr lang="en-US" dirty="0">
                <a:latin typeface="Helvetica" pitchFamily="2" charset="0"/>
              </a:rPr>
              <a:t>You add it all up…</a:t>
            </a:r>
          </a:p>
          <a:p>
            <a:endParaRPr lang="en-US" dirty="0">
              <a:latin typeface="Helvetica" pitchFamily="2" charset="0"/>
            </a:endParaRPr>
          </a:p>
        </p:txBody>
      </p:sp>
    </p:spTree>
    <p:extLst>
      <p:ext uri="{BB962C8B-B14F-4D97-AF65-F5344CB8AC3E}">
        <p14:creationId xmlns:p14="http://schemas.microsoft.com/office/powerpoint/2010/main" val="2326964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677656"/>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p>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solidFill>
                                <a:srgbClr val="0070C0"/>
                              </a:solidFill>
                              <a:latin typeface="Cambria Math" panose="02040503050406030204" pitchFamily="18" charset="0"/>
                            </a:rPr>
                            <m:t>3.375</m:t>
                          </m:r>
                          <m:r>
                            <a:rPr lang="en-US" sz="2400" b="0" i="1" smtClean="0">
                              <a:latin typeface="Cambria Math" panose="02040503050406030204" pitchFamily="18" charset="0"/>
                            </a:rPr>
                            <m:t>, </m:t>
                          </m:r>
                          <m:r>
                            <a:rPr lang="en-US" sz="2400" b="0" i="1" smtClean="0">
                              <a:solidFill>
                                <a:srgbClr val="00B050"/>
                              </a:solidFill>
                              <a:latin typeface="Cambria Math" panose="02040503050406030204" pitchFamily="18" charset="0"/>
                            </a:rPr>
                            <m:t>0.9</m:t>
                          </m:r>
                        </m:e>
                      </m:d>
                    </m:oMath>
                  </m:oMathPara>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677656"/>
              </a:xfrm>
              <a:prstGeom prst="rect">
                <a:avLst/>
              </a:prstGeom>
              <a:blipFill>
                <a:blip r:embed="rId3"/>
                <a:stretch>
                  <a:fillRect l="-1872" t="-14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A9AF92-5AF7-D64A-8C75-62A879A652C1}"/>
                  </a:ext>
                </a:extLst>
              </p:cNvPr>
              <p:cNvSpPr txBox="1"/>
              <p:nvPr/>
            </p:nvSpPr>
            <p:spPr>
              <a:xfrm>
                <a:off x="737419" y="4796213"/>
                <a:ext cx="4869426" cy="2062103"/>
              </a:xfrm>
              <a:prstGeom prst="rect">
                <a:avLst/>
              </a:prstGeom>
              <a:noFill/>
            </p:spPr>
            <p:txBody>
              <a:bodyPr wrap="square" rtlCol="0">
                <a:spAutoFit/>
              </a:bodyPr>
              <a:lstStyle/>
              <a:p>
                <a:r>
                  <a:rPr lang="en-US" dirty="0">
                    <a:latin typeface="Helvetica" pitchFamily="2" charset="0"/>
                  </a:rPr>
                  <a:t>And you get this! But what’s the problem?</a:t>
                </a:r>
              </a:p>
              <a:p>
                <a:endParaRPr lang="en-US" dirty="0">
                  <a:latin typeface="Helvetica" pitchFamily="2" charset="0"/>
                </a:endParaRPr>
              </a:p>
              <a:p>
                <a:r>
                  <a:rPr lang="en-US" dirty="0">
                    <a:latin typeface="Helvetica" pitchFamily="2" charset="0"/>
                  </a:rPr>
                  <a:t>It needs to be normalized!</a:t>
                </a:r>
              </a:p>
              <a:p>
                <a:endParaRPr lang="en-US" dirty="0">
                  <a:latin typeface="Helvetica" pitchFamily="2" charset="0"/>
                </a:endParaRPr>
              </a:p>
              <a:p>
                <a:r>
                  <a:rPr lang="en-US" dirty="0">
                    <a:latin typeface="Helvetica" pitchFamily="2" charset="0"/>
                  </a:rPr>
                  <a:t>3.375</a:t>
                </a:r>
                <a:r>
                  <a:rPr lang="en-US" dirty="0"/>
                  <a:t> </a:t>
                </a:r>
                <a14:m>
                  <m:oMath xmlns:m="http://schemas.openxmlformats.org/officeDocument/2006/math">
                    <m:r>
                      <a:rPr lang="en-US" i="1">
                        <a:latin typeface="Cambria Math" panose="02040503050406030204" pitchFamily="18" charset="0"/>
                      </a:rPr>
                      <m:t>𝛼</m:t>
                    </m:r>
                  </m:oMath>
                </a14:m>
                <a:r>
                  <a:rPr lang="en-US" dirty="0">
                    <a:latin typeface="Helvetica" pitchFamily="2" charset="0"/>
                  </a:rPr>
                  <a:t> + 0.9</a:t>
                </a:r>
                <a:r>
                  <a:rPr lang="en-US" dirty="0"/>
                  <a:t> </a:t>
                </a:r>
                <a14:m>
                  <m:oMath xmlns:m="http://schemas.openxmlformats.org/officeDocument/2006/math">
                    <m:r>
                      <a:rPr lang="en-US" i="1">
                        <a:latin typeface="Cambria Math" panose="02040503050406030204" pitchFamily="18" charset="0"/>
                      </a:rPr>
                      <m:t>𝛼</m:t>
                    </m:r>
                  </m:oMath>
                </a14:m>
                <a:r>
                  <a:rPr lang="en-US" dirty="0">
                    <a:latin typeface="Helvetica" pitchFamily="2" charset="0"/>
                  </a:rPr>
                  <a:t> = 1. // solve for </a:t>
                </a:r>
                <a14:m>
                  <m:oMath xmlns:m="http://schemas.openxmlformats.org/officeDocument/2006/math">
                    <m:r>
                      <a:rPr lang="en-US" i="1">
                        <a:latin typeface="Cambria Math" panose="02040503050406030204" pitchFamily="18" charset="0"/>
                      </a:rPr>
                      <m:t>𝛼</m:t>
                    </m:r>
                  </m:oMath>
                </a14:m>
                <a:endParaRPr lang="en-US" dirty="0">
                  <a:latin typeface="Helvetica" pitchFamily="2" charset="0"/>
                </a:endParaRPr>
              </a:p>
              <a:p>
                <a:r>
                  <a:rPr lang="en-US" dirty="0">
                    <a:latin typeface="Helvetica" pitchFamily="2" charset="0"/>
                  </a:rPr>
                  <a:t>4.275</a:t>
                </a:r>
                <a:r>
                  <a:rPr lang="en-US" dirty="0"/>
                  <a:t> </a:t>
                </a:r>
                <a14:m>
                  <m:oMath xmlns:m="http://schemas.openxmlformats.org/officeDocument/2006/math">
                    <m:r>
                      <a:rPr lang="en-US" i="1">
                        <a:latin typeface="Cambria Math" panose="02040503050406030204" pitchFamily="18" charset="0"/>
                      </a:rPr>
                      <m:t>𝛼</m:t>
                    </m:r>
                  </m:oMath>
                </a14:m>
                <a:r>
                  <a:rPr lang="en-US" dirty="0">
                    <a:latin typeface="Helvetica" pitchFamily="2" charset="0"/>
                  </a:rPr>
                  <a:t> = 1  </a:t>
                </a:r>
                <a:r>
                  <a:rPr lang="en-US" dirty="0">
                    <a:latin typeface="Helvetica" pitchFamily="2" charset="0"/>
                    <a:sym typeface="Wingdings" pitchFamily="2" charset="2"/>
                  </a:rPr>
                  <a:t> </a:t>
                </a:r>
                <a14:m>
                  <m:oMath xmlns:m="http://schemas.openxmlformats.org/officeDocument/2006/math">
                    <m:r>
                      <a:rPr lang="en-US" i="1">
                        <a:latin typeface="Cambria Math" panose="02040503050406030204" pitchFamily="18" charset="0"/>
                      </a:rPr>
                      <m:t>𝛼</m:t>
                    </m:r>
                  </m:oMath>
                </a14:m>
                <a:r>
                  <a:rPr lang="en-US" dirty="0">
                    <a:latin typeface="Helvetica" pitchFamily="2" charset="0"/>
                    <a:sym typeface="Wingdings" pitchFamily="2" charset="2"/>
                  </a:rPr>
                  <a:t> = 0.2339 (</a:t>
                </a:r>
                <a:r>
                  <a:rPr lang="en-US" dirty="0" err="1">
                    <a:latin typeface="Helvetica" pitchFamily="2" charset="0"/>
                    <a:sym typeface="Wingdings" pitchFamily="2" charset="2"/>
                  </a:rPr>
                  <a:t>ish</a:t>
                </a:r>
                <a:r>
                  <a:rPr lang="en-US" dirty="0">
                    <a:latin typeface="Helvetica" pitchFamily="2" charset="0"/>
                    <a:sym typeface="Wingdings" pitchFamily="2" charset="2"/>
                  </a:rPr>
                  <a:t>)</a:t>
                </a:r>
                <a:endParaRPr lang="en-US" dirty="0">
                  <a:latin typeface="Helvetica" pitchFamily="2" charset="0"/>
                </a:endParaRPr>
              </a:p>
              <a:p>
                <a:endParaRPr lang="en-US" dirty="0">
                  <a:latin typeface="Helvetica" pitchFamily="2" charset="0"/>
                </a:endParaRPr>
              </a:p>
            </p:txBody>
          </p:sp>
        </mc:Choice>
        <mc:Fallback xmlns="">
          <p:sp>
            <p:nvSpPr>
              <p:cNvPr id="6" name="TextBox 5">
                <a:extLst>
                  <a:ext uri="{FF2B5EF4-FFF2-40B4-BE49-F238E27FC236}">
                    <a16:creationId xmlns:a16="http://schemas.microsoft.com/office/drawing/2014/main" id="{82A9AF92-5AF7-D64A-8C75-62A879A652C1}"/>
                  </a:ext>
                </a:extLst>
              </p:cNvPr>
              <p:cNvSpPr txBox="1">
                <a:spLocks noRot="1" noChangeAspect="1" noMove="1" noResize="1" noEditPoints="1" noAdjustHandles="1" noChangeArrowheads="1" noChangeShapeType="1" noTextEdit="1"/>
              </p:cNvSpPr>
              <p:nvPr/>
            </p:nvSpPr>
            <p:spPr>
              <a:xfrm>
                <a:off x="737419" y="4796213"/>
                <a:ext cx="4869426" cy="2062103"/>
              </a:xfrm>
              <a:prstGeom prst="rect">
                <a:avLst/>
              </a:prstGeom>
              <a:blipFill>
                <a:blip r:embed="rId5"/>
                <a:stretch>
                  <a:fillRect l="-781" t="-1227"/>
                </a:stretch>
              </a:blipFill>
            </p:spPr>
            <p:txBody>
              <a:bodyPr/>
              <a:lstStyle/>
              <a:p>
                <a:r>
                  <a:rPr lang="en-US">
                    <a:noFill/>
                  </a:rPr>
                  <a:t> </a:t>
                </a:r>
              </a:p>
            </p:txBody>
          </p:sp>
        </mc:Fallback>
      </mc:AlternateContent>
    </p:spTree>
    <p:extLst>
      <p:ext uri="{BB962C8B-B14F-4D97-AF65-F5344CB8AC3E}">
        <p14:creationId xmlns:p14="http://schemas.microsoft.com/office/powerpoint/2010/main" val="357428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dissolv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dissolve">
                                      <p:cBhvr>
                                        <p:cTn id="1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Nets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But because Weather is absolutely independent, we can actually represent the full joint distribution like this:</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b="0" i="1" smtClean="0">
                              <a:latin typeface="Cambria Math" panose="02040503050406030204" pitchFamily="18" charset="0"/>
                            </a:rPr>
                            <m:t>)</m:t>
                          </m:r>
                          <m:r>
                            <a:rPr lang="en-US" sz="2400" b="1" i="0" smtClean="0">
                              <a:latin typeface="Cambria Math" panose="02040503050406030204" pitchFamily="18" charset="0"/>
                            </a:rPr>
                            <m:t>𝐏</m:t>
                          </m:r>
                          <m:r>
                            <a:rPr lang="en-US" sz="2400" b="0" i="1" smtClean="0">
                              <a:latin typeface="Cambria Math" panose="02040503050406030204" pitchFamily="18" charset="0"/>
                            </a:rPr>
                            <m:t>(</m:t>
                          </m:r>
                          <m:r>
                            <a:rPr lang="en-US" sz="2400" i="1">
                              <a:latin typeface="Cambria Math" panose="02040503050406030204" pitchFamily="18" charset="0"/>
                            </a:rPr>
                            <m:t>𝐶𝑎𝑣𝑖𝑡𝑦</m:t>
                          </m:r>
                          <m:r>
                            <a:rPr lang="en-US" sz="2400" i="1">
                              <a:latin typeface="Cambria Math" panose="02040503050406030204" pitchFamily="18" charset="0"/>
                            </a:rPr>
                            <m:t>,</m:t>
                          </m:r>
                          <m:r>
                            <a:rPr lang="en-US" sz="2400" i="1">
                              <a:latin typeface="Cambria Math" panose="02040503050406030204" pitchFamily="18" charset="0"/>
                            </a:rPr>
                            <m:t>𝑇𝑜𝑜𝑡h𝑎𝑐h𝑒</m:t>
                          </m:r>
                          <m:r>
                            <a:rPr lang="en-US" sz="2400" i="1">
                              <a:latin typeface="Cambria Math" panose="02040503050406030204" pitchFamily="18" charset="0"/>
                            </a:rPr>
                            <m:t>,</m:t>
                          </m:r>
                          <m:r>
                            <a:rPr lang="en-US" sz="2400" i="1">
                              <a:latin typeface="Cambria Math" panose="02040503050406030204" pitchFamily="18" charset="0"/>
                            </a:rPr>
                            <m:t>𝐶𝑎𝑡𝑐h</m:t>
                          </m:r>
                        </m:e>
                      </m:d>
                    </m:oMath>
                  </m:oMathPara>
                </a14:m>
                <a:endParaRPr lang="en-US" sz="2400" dirty="0">
                  <a:latin typeface="Helvetica" pitchFamily="2" charset="0"/>
                </a:endParaRPr>
              </a:p>
              <a:p>
                <a:pPr marL="0" indent="0">
                  <a:buNone/>
                </a:pPr>
                <a:endParaRPr lang="en-US" sz="2400" dirty="0">
                  <a:latin typeface="Helvetica" pitchFamily="2" charset="0"/>
                </a:endParaRPr>
              </a:p>
              <a:p>
                <a:r>
                  <a:rPr lang="en-US" sz="2400" dirty="0">
                    <a:latin typeface="Helvetica" pitchFamily="2" charset="0"/>
                  </a:rPr>
                  <a:t>This is getting at what we were just seeing on the previous slides:</a:t>
                </a:r>
              </a:p>
              <a:p>
                <a:pPr lvl="1"/>
                <a:r>
                  <a:rPr lang="en-US" sz="2200" dirty="0">
                    <a:latin typeface="Helvetica" pitchFamily="2" charset="0"/>
                  </a:rPr>
                  <a:t>Weather can be in a separate table, not cluttering up the other one!</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3"/>
                </a:stretch>
              </a:blipFill>
            </p:spPr>
            <p:txBody>
              <a:bodyPr/>
              <a:lstStyle/>
              <a:p>
                <a:r>
                  <a:rPr lang="en-US">
                    <a:noFill/>
                  </a:rPr>
                  <a:t> </a:t>
                </a:r>
              </a:p>
            </p:txBody>
          </p:sp>
        </mc:Fallback>
      </mc:AlternateContent>
    </p:spTree>
    <p:extLst>
      <p:ext uri="{BB962C8B-B14F-4D97-AF65-F5344CB8AC3E}">
        <p14:creationId xmlns:p14="http://schemas.microsoft.com/office/powerpoint/2010/main" val="35718582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677656"/>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p>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solidFill>
                                <a:srgbClr val="0070C0"/>
                              </a:solidFill>
                              <a:latin typeface="Cambria Math" panose="02040503050406030204" pitchFamily="18" charset="0"/>
                            </a:rPr>
                            <m:t>3.375</m:t>
                          </m:r>
                          <m:r>
                            <a:rPr lang="en-US" sz="2400" i="1">
                              <a:latin typeface="Cambria Math" panose="02040503050406030204" pitchFamily="18" charset="0"/>
                            </a:rPr>
                            <m:t>𝛼</m:t>
                          </m:r>
                          <m:r>
                            <a:rPr lang="en-US" sz="2400" b="0" i="1" smtClean="0">
                              <a:latin typeface="Cambria Math" panose="02040503050406030204" pitchFamily="18" charset="0"/>
                            </a:rPr>
                            <m:t>, </m:t>
                          </m:r>
                          <m:r>
                            <a:rPr lang="en-US" sz="2400" b="0" i="1" smtClean="0">
                              <a:solidFill>
                                <a:srgbClr val="00B050"/>
                              </a:solidFill>
                              <a:latin typeface="Cambria Math" panose="02040503050406030204" pitchFamily="18" charset="0"/>
                            </a:rPr>
                            <m:t>0.9</m:t>
                          </m:r>
                          <m:r>
                            <a:rPr lang="en-US" sz="2400" i="1">
                              <a:latin typeface="Cambria Math" panose="02040503050406030204" pitchFamily="18" charset="0"/>
                            </a:rPr>
                            <m:t>𝛼</m:t>
                          </m:r>
                        </m:e>
                      </m:d>
                    </m:oMath>
                  </m:oMathPara>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677656"/>
              </a:xfrm>
              <a:prstGeom prst="rect">
                <a:avLst/>
              </a:prstGeom>
              <a:blipFill>
                <a:blip r:embed="rId3"/>
                <a:stretch>
                  <a:fillRect l="-1872" t="-14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796213"/>
            <a:ext cx="4869426" cy="923330"/>
          </a:xfrm>
          <a:prstGeom prst="rect">
            <a:avLst/>
          </a:prstGeom>
          <a:noFill/>
        </p:spPr>
        <p:txBody>
          <a:bodyPr wrap="square" rtlCol="0">
            <a:spAutoFit/>
          </a:bodyPr>
          <a:lstStyle/>
          <a:p>
            <a:r>
              <a:rPr lang="en-US" dirty="0">
                <a:latin typeface="Helvetica" pitchFamily="2" charset="0"/>
              </a:rPr>
              <a:t>Multiply both numbers by our normalization factor… (i.e., by around 0.2339)</a:t>
            </a:r>
          </a:p>
          <a:p>
            <a:endParaRPr lang="en-US" dirty="0">
              <a:latin typeface="Helvetica" pitchFamily="2" charset="0"/>
            </a:endParaRPr>
          </a:p>
        </p:txBody>
      </p:sp>
    </p:spTree>
    <p:extLst>
      <p:ext uri="{BB962C8B-B14F-4D97-AF65-F5344CB8AC3E}">
        <p14:creationId xmlns:p14="http://schemas.microsoft.com/office/powerpoint/2010/main" val="21662446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Likelihood Weighting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A87B18-0E33-904B-AB82-4A1EAE9A90E4}"/>
                  </a:ext>
                </a:extLst>
              </p:cNvPr>
              <p:cNvSpPr txBox="1"/>
              <p:nvPr/>
            </p:nvSpPr>
            <p:spPr>
              <a:xfrm>
                <a:off x="737419" y="1666568"/>
                <a:ext cx="4734233" cy="2677656"/>
              </a:xfrm>
              <a:prstGeom prst="rect">
                <a:avLst/>
              </a:prstGeom>
              <a:noFill/>
            </p:spPr>
            <p:txBody>
              <a:bodyPr wrap="square" rtlCol="0">
                <a:spAutoFit/>
              </a:bodyPr>
              <a:lstStyle/>
              <a:p>
                <a:r>
                  <a:rPr lang="en-US" sz="2400" dirty="0">
                    <a:latin typeface="Helvetica" pitchFamily="2" charset="0"/>
                  </a:rPr>
                  <a:t>Count weighted samples to answer our query:</a:t>
                </a:r>
              </a:p>
              <a:p>
                <a:endParaRPr lang="en-US" sz="2400" dirty="0">
                  <a:latin typeface="Helvetica" pitchFamily="2" charset="0"/>
                </a:endParaRPr>
              </a:p>
              <a:p>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p>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solidFill>
                                <a:srgbClr val="0070C0"/>
                              </a:solidFill>
                              <a:latin typeface="Cambria Math" panose="02040503050406030204" pitchFamily="18" charset="0"/>
                            </a:rPr>
                            <m:t>0.79</m:t>
                          </m:r>
                          <m:r>
                            <a:rPr lang="en-US" sz="2400" b="0" i="1" smtClean="0">
                              <a:latin typeface="Cambria Math" panose="02040503050406030204" pitchFamily="18" charset="0"/>
                            </a:rPr>
                            <m:t>, </m:t>
                          </m:r>
                          <m:r>
                            <a:rPr lang="en-US" sz="2400" b="0" i="1" smtClean="0">
                              <a:solidFill>
                                <a:srgbClr val="00B050"/>
                              </a:solidFill>
                              <a:latin typeface="Cambria Math" panose="02040503050406030204" pitchFamily="18" charset="0"/>
                            </a:rPr>
                            <m:t>0.21</m:t>
                          </m:r>
                        </m:e>
                      </m:d>
                    </m:oMath>
                  </m:oMathPara>
                </a14:m>
                <a:endParaRPr lang="en-US" sz="2400" dirty="0">
                  <a:latin typeface="Helvetica" pitchFamily="2" charset="0"/>
                </a:endParaRPr>
              </a:p>
              <a:p>
                <a:endParaRPr lang="en-US" sz="2400" dirty="0">
                  <a:latin typeface="Helvetica" pitchFamily="2" charset="0"/>
                </a:endParaRPr>
              </a:p>
              <a:p>
                <a:endParaRPr lang="en-US" sz="2400" i="1" dirty="0">
                  <a:latin typeface="Helvetica" pitchFamily="2" charset="0"/>
                </a:endParaRPr>
              </a:p>
            </p:txBody>
          </p:sp>
        </mc:Choice>
        <mc:Fallback xmlns="">
          <p:sp>
            <p:nvSpPr>
              <p:cNvPr id="3" name="TextBox 2">
                <a:extLst>
                  <a:ext uri="{FF2B5EF4-FFF2-40B4-BE49-F238E27FC236}">
                    <a16:creationId xmlns:a16="http://schemas.microsoft.com/office/drawing/2014/main" id="{20A87B18-0E33-904B-AB82-4A1EAE9A90E4}"/>
                  </a:ext>
                </a:extLst>
              </p:cNvPr>
              <p:cNvSpPr txBox="1">
                <a:spLocks noRot="1" noChangeAspect="1" noMove="1" noResize="1" noEditPoints="1" noAdjustHandles="1" noChangeArrowheads="1" noChangeShapeType="1" noTextEdit="1"/>
              </p:cNvSpPr>
              <p:nvPr/>
            </p:nvSpPr>
            <p:spPr>
              <a:xfrm>
                <a:off x="737419" y="1666568"/>
                <a:ext cx="4734233" cy="2677656"/>
              </a:xfrm>
              <a:prstGeom prst="rect">
                <a:avLst/>
              </a:prstGeom>
              <a:blipFill>
                <a:blip r:embed="rId3"/>
                <a:stretch>
                  <a:fillRect l="-1872" t="-14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82908FA-2A1E-D841-BE47-842D4FE4F19E}"/>
              </a:ext>
            </a:extLst>
          </p:cNvPr>
          <p:cNvSpPr txBox="1"/>
          <p:nvPr/>
        </p:nvSpPr>
        <p:spPr>
          <a:xfrm>
            <a:off x="5606845" y="1644862"/>
            <a:ext cx="5029200" cy="5262979"/>
          </a:xfrm>
          <a:prstGeom prst="rect">
            <a:avLst/>
          </a:prstGeom>
          <a:noFill/>
        </p:spPr>
        <p:txBody>
          <a:bodyPr wrap="square" rtlCol="0">
            <a:spAutoFit/>
          </a:bodyPr>
          <a:lstStyle/>
          <a:p>
            <a:r>
              <a:rPr lang="en-US" sz="2400" dirty="0">
                <a:latin typeface="Helvetica" pitchFamily="2" charset="0"/>
              </a:rPr>
              <a:t>Samples Generated:</a:t>
            </a:r>
          </a:p>
          <a:p>
            <a:endParaRPr lang="en-US" sz="2400" dirty="0">
              <a:latin typeface="Helvetica" pitchFamily="2" charset="0"/>
            </a:endParaRPr>
          </a:p>
          <a:p>
            <a:r>
              <a:rPr lang="en-US" sz="2400" dirty="0">
                <a:latin typeface="Helvetica" pitchFamily="2" charset="0"/>
              </a:rPr>
              <a:t>1.)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70C0"/>
                </a:solidFill>
                <a:latin typeface="Helvetica" pitchFamily="2" charset="0"/>
              </a:rPr>
              <a:t>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2.)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3.)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4.)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a:t>
            </a:r>
          </a:p>
          <a:p>
            <a:r>
              <a:rPr lang="en-US" sz="2400" dirty="0">
                <a:latin typeface="Helvetica" pitchFamily="2" charset="0"/>
              </a:rPr>
              <a:t>5.)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6.)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7.)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r>
              <a:rPr lang="en-US" sz="2400" dirty="0">
                <a:latin typeface="Helvetica" pitchFamily="2" charset="0"/>
              </a:rPr>
              <a:t>8.)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false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9.)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err="1">
                <a:latin typeface="Helvetica" pitchFamily="2" charset="0"/>
              </a:rPr>
              <a:t>,</a:t>
            </a:r>
            <a:r>
              <a:rPr lang="en-US" sz="2400" i="1" dirty="0" err="1">
                <a:solidFill>
                  <a:srgbClr val="00B050"/>
                </a:solidFill>
                <a:latin typeface="Helvetica" pitchFamily="2" charset="0"/>
              </a:rPr>
              <a:t>false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0.45</a:t>
            </a:r>
          </a:p>
          <a:p>
            <a:r>
              <a:rPr lang="en-US" sz="2400" dirty="0">
                <a:latin typeface="Helvetica" pitchFamily="2" charset="0"/>
              </a:rPr>
              <a:t>10.) [</a:t>
            </a:r>
            <a:r>
              <a:rPr lang="en-US" sz="2400" i="1" dirty="0" err="1">
                <a:latin typeface="Helvetica" pitchFamily="2" charset="0"/>
              </a:rPr>
              <a:t>true</a:t>
            </a:r>
            <a:r>
              <a:rPr lang="en-US" sz="2400" dirty="0" err="1">
                <a:latin typeface="Helvetica" pitchFamily="2" charset="0"/>
              </a:rPr>
              <a:t>,</a:t>
            </a:r>
            <a:r>
              <a:rPr lang="en-US" sz="2400" i="1" dirty="0" err="1">
                <a:latin typeface="Helvetica" pitchFamily="2" charset="0"/>
              </a:rPr>
              <a:t>true</a:t>
            </a:r>
            <a:r>
              <a:rPr lang="en-US" sz="2400" dirty="0">
                <a:latin typeface="Helvetica" pitchFamily="2" charset="0"/>
              </a:rPr>
              <a:t>,</a:t>
            </a:r>
            <a:r>
              <a:rPr lang="en-US" sz="2400" i="1" dirty="0">
                <a:solidFill>
                  <a:srgbClr val="0070C0"/>
                </a:solidFill>
                <a:latin typeface="Helvetica" pitchFamily="2" charset="0"/>
              </a:rPr>
              <a:t> true</a:t>
            </a:r>
            <a:r>
              <a:rPr lang="en-US" sz="2400" dirty="0">
                <a:latin typeface="Helvetica" pitchFamily="2" charset="0"/>
              </a:rPr>
              <a:t>,</a:t>
            </a:r>
            <a:r>
              <a:rPr lang="en-US" sz="2400" i="1" dirty="0">
                <a:latin typeface="Helvetica" pitchFamily="2" charset="0"/>
              </a:rPr>
              <a:t> true</a:t>
            </a:r>
            <a:r>
              <a:rPr lang="en-US" sz="2400" dirty="0">
                <a:latin typeface="Helvetica" pitchFamily="2" charset="0"/>
              </a:rPr>
              <a:t>] </a:t>
            </a:r>
            <a:r>
              <a:rPr lang="en-US" sz="2400" i="1" dirty="0">
                <a:latin typeface="Helvetica" pitchFamily="2" charset="0"/>
              </a:rPr>
              <a:t>w</a:t>
            </a:r>
            <a:r>
              <a:rPr lang="en-US" sz="2400" dirty="0">
                <a:latin typeface="Helvetica" pitchFamily="2" charset="0"/>
              </a:rPr>
              <a:t> = 0.495</a:t>
            </a:r>
          </a:p>
          <a:p>
            <a:endParaRPr lang="en-US" sz="2400" dirty="0">
              <a:latin typeface="Helvetica" pitchFamily="2" charset="0"/>
            </a:endParaRPr>
          </a:p>
          <a:p>
            <a:endParaRPr lang="en-US" sz="2400" dirty="0">
              <a:latin typeface="Helvetica"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35B8EA-7F17-DB4F-BFB7-17CB95C38980}"/>
                  </a:ext>
                </a:extLst>
              </p:cNvPr>
              <p:cNvSpPr txBox="1"/>
              <p:nvPr/>
            </p:nvSpPr>
            <p:spPr>
              <a:xfrm>
                <a:off x="6096000" y="642594"/>
                <a:ext cx="5029200" cy="646331"/>
              </a:xfrm>
              <a:prstGeom prst="rect">
                <a:avLst/>
              </a:prstGeom>
              <a:noFill/>
            </p:spPr>
            <p:txBody>
              <a:bodyPr wrap="square" rtlCol="0">
                <a:spAutoFit/>
              </a:bodyPr>
              <a:lstStyle/>
              <a:p>
                <a:r>
                  <a:rPr lang="en-US" dirty="0">
                    <a:latin typeface="Helvetica" pitchFamily="2" charset="0"/>
                  </a:rPr>
                  <a:t>Our Order: </a:t>
                </a:r>
                <a:r>
                  <a:rPr lang="en-US" i="1" dirty="0">
                    <a:latin typeface="Helvetica" pitchFamily="2" charset="0"/>
                  </a:rPr>
                  <a:t>C, S, R, W</a:t>
                </a:r>
              </a:p>
              <a:p>
                <a:r>
                  <a:rPr lang="en-US" dirty="0">
                    <a:latin typeface="Helvetica" pitchFamily="2" charset="0"/>
                  </a:rPr>
                  <a:t>Our Query: Query: </a:t>
                </a:r>
                <a:r>
                  <a:rPr lang="en-US" b="1" dirty="0">
                    <a:latin typeface="Helvetica" pitchFamily="2" charset="0"/>
                  </a:rPr>
                  <a:t>P</a:t>
                </a:r>
                <a:r>
                  <a:rPr lang="en-US" i="1" dirty="0">
                    <a:latin typeface="Helvetica" pitchFamily="2" charset="0"/>
                  </a:rPr>
                  <a:t>(R </a:t>
                </a:r>
                <a:r>
                  <a:rPr lang="en-US" dirty="0">
                    <a:latin typeface="Helvetica" pitchFamily="2" charset="0"/>
                  </a:rPr>
                  <a:t>| </a:t>
                </a:r>
                <a:r>
                  <a:rPr lang="en-US" i="1" dirty="0">
                    <a:latin typeface="Helvetica" pitchFamily="2" charset="0"/>
                  </a:rPr>
                  <a:t>c, w) </a:t>
                </a:r>
                <a:r>
                  <a:rPr lang="en-US" dirty="0">
                    <a:latin typeface="Helvetica" pitchFamily="2" charset="0"/>
                  </a:rPr>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dirty="0">
                  <a:latin typeface="Helvetica" pitchFamily="2" charset="0"/>
                </a:endParaRPr>
              </a:p>
            </p:txBody>
          </p:sp>
        </mc:Choice>
        <mc:Fallback xmlns="">
          <p:sp>
            <p:nvSpPr>
              <p:cNvPr id="19" name="TextBox 18">
                <a:extLst>
                  <a:ext uri="{FF2B5EF4-FFF2-40B4-BE49-F238E27FC236}">
                    <a16:creationId xmlns:a16="http://schemas.microsoft.com/office/drawing/2014/main" id="{5F35B8EA-7F17-DB4F-BFB7-17CB95C38980}"/>
                  </a:ext>
                </a:extLst>
              </p:cNvPr>
              <p:cNvSpPr txBox="1">
                <a:spLocks noRot="1" noChangeAspect="1" noMove="1" noResize="1" noEditPoints="1" noAdjustHandles="1" noChangeArrowheads="1" noChangeShapeType="1" noTextEdit="1"/>
              </p:cNvSpPr>
              <p:nvPr/>
            </p:nvSpPr>
            <p:spPr>
              <a:xfrm>
                <a:off x="6096000" y="642594"/>
                <a:ext cx="5029200" cy="646331"/>
              </a:xfrm>
              <a:prstGeom prst="rect">
                <a:avLst/>
              </a:prstGeom>
              <a:blipFill>
                <a:blip r:embed="rId4"/>
                <a:stretch>
                  <a:fillRect l="-1010" t="-3922" b="-137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2A9AF92-5AF7-D64A-8C75-62A879A652C1}"/>
              </a:ext>
            </a:extLst>
          </p:cNvPr>
          <p:cNvSpPr txBox="1"/>
          <p:nvPr/>
        </p:nvSpPr>
        <p:spPr>
          <a:xfrm>
            <a:off x="737419" y="4796213"/>
            <a:ext cx="4869426" cy="1754326"/>
          </a:xfrm>
          <a:prstGeom prst="rect">
            <a:avLst/>
          </a:prstGeom>
          <a:noFill/>
        </p:spPr>
        <p:txBody>
          <a:bodyPr wrap="square" rtlCol="0">
            <a:spAutoFit/>
          </a:bodyPr>
          <a:lstStyle/>
          <a:p>
            <a:r>
              <a:rPr lang="en-US" dirty="0">
                <a:latin typeface="Helvetica" pitchFamily="2" charset="0"/>
              </a:rPr>
              <a:t>And we end up with this!</a:t>
            </a:r>
          </a:p>
          <a:p>
            <a:endParaRPr lang="en-US" dirty="0">
              <a:latin typeface="Helvetica" pitchFamily="2" charset="0"/>
            </a:endParaRPr>
          </a:p>
          <a:p>
            <a:r>
              <a:rPr lang="en-US" dirty="0">
                <a:latin typeface="Helvetica" pitchFamily="2" charset="0"/>
              </a:rPr>
              <a:t>Given that it was cloudy and the grass was wet, there’s (about) a 79% chance that it rained!</a:t>
            </a:r>
          </a:p>
          <a:p>
            <a:endParaRPr lang="en-US" dirty="0">
              <a:latin typeface="Helvetica" pitchFamily="2" charset="0"/>
            </a:endParaRPr>
          </a:p>
        </p:txBody>
      </p:sp>
    </p:spTree>
    <p:extLst>
      <p:ext uri="{BB962C8B-B14F-4D97-AF65-F5344CB8AC3E}">
        <p14:creationId xmlns:p14="http://schemas.microsoft.com/office/powerpoint/2010/main" val="40696265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 vs. Likelihood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So, in this simple example, they both got pretty similar results</a:t>
                </a:r>
              </a:p>
              <a:p>
                <a:r>
                  <a:rPr lang="en-US" sz="2400" dirty="0">
                    <a:latin typeface="Helvetica" pitchFamily="2" charset="0"/>
                  </a:rPr>
                  <a:t>Rejection Sampling: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0.8, 0.2 </m:t>
                        </m:r>
                      </m:e>
                    </m:d>
                  </m:oMath>
                </a14:m>
                <a:endParaRPr lang="en-US" sz="2400" dirty="0">
                  <a:latin typeface="Helvetica" pitchFamily="2" charset="0"/>
                </a:endParaRPr>
              </a:p>
              <a:p>
                <a:r>
                  <a:rPr lang="en-US" sz="2400" dirty="0">
                    <a:latin typeface="Helvetica" pitchFamily="2" charset="0"/>
                  </a:rPr>
                  <a:t>Likelihood Weighting: </a:t>
                </a:r>
                <a:r>
                  <a:rPr lang="en-US" sz="2400" b="1" dirty="0">
                    <a:solidFill>
                      <a:schemeClr val="tx1"/>
                    </a:solidFill>
                    <a:latin typeface="Helvetica" pitchFamily="2" charset="0"/>
                  </a:rPr>
                  <a:t>P</a:t>
                </a:r>
                <a:r>
                  <a:rPr lang="en-US" sz="2400" i="1" dirty="0">
                    <a:solidFill>
                      <a:schemeClr val="tx1"/>
                    </a:solidFill>
                    <a:latin typeface="Helvetica" pitchFamily="2" charset="0"/>
                  </a:rPr>
                  <a:t>(R </a:t>
                </a:r>
                <a:r>
                  <a:rPr lang="en-US" sz="2400" dirty="0">
                    <a:solidFill>
                      <a:schemeClr val="tx1"/>
                    </a:solidFill>
                    <a:latin typeface="Helvetica" pitchFamily="2" charset="0"/>
                  </a:rPr>
                  <a:t>| </a:t>
                </a:r>
                <a:r>
                  <a:rPr lang="en-US" sz="2400" i="1" dirty="0">
                    <a:solidFill>
                      <a:schemeClr val="tx1"/>
                    </a:solidFill>
                    <a:latin typeface="Helvetica" pitchFamily="2" charset="0"/>
                  </a:rPr>
                  <a:t>c, w) </a:t>
                </a:r>
                <a:r>
                  <a:rPr lang="en-US" sz="2400" dirty="0">
                    <a:solidFill>
                      <a:schemeClr val="tx1"/>
                    </a:solidFill>
                    <a:latin typeface="Helvetica" pitchFamily="2" charset="0"/>
                  </a:rPr>
                  <a:t>= </a:t>
                </a:r>
                <a14:m>
                  <m:oMath xmlns:m="http://schemas.openxmlformats.org/officeDocument/2006/math">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0.79, 0.21</m:t>
                        </m:r>
                      </m:e>
                    </m:d>
                  </m:oMath>
                </a14:m>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But remember, more samples = more accuracy, and Rejection Sampling threw out half of the samples we took the time to generate (and that could go up even more given more evidence).</a:t>
                </a:r>
              </a:p>
              <a:p>
                <a:r>
                  <a:rPr lang="en-US" sz="2400" dirty="0">
                    <a:latin typeface="Helvetica" pitchFamily="2" charset="0"/>
                  </a:rPr>
                  <a:t>Likelihood Weighting only generates “good” samples; the algorithm gracefully handles “impossible” situations by giving those samples a weight of 0.</a:t>
                </a:r>
                <a:endParaRPr lang="en-US" sz="1300" dirty="0">
                  <a:latin typeface="Helvetica" pitchFamily="2" charset="0"/>
                </a:endParaRP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67" t="-949" r="-1394"/>
                </a:stretch>
              </a:blipFill>
            </p:spPr>
            <p:txBody>
              <a:bodyPr/>
              <a:lstStyle/>
              <a:p>
                <a:r>
                  <a:rPr lang="en-US">
                    <a:noFill/>
                  </a:rPr>
                  <a:t> </a:t>
                </a:r>
              </a:p>
            </p:txBody>
          </p:sp>
        </mc:Fallback>
      </mc:AlternateContent>
    </p:spTree>
    <p:extLst>
      <p:ext uri="{BB962C8B-B14F-4D97-AF65-F5344CB8AC3E}">
        <p14:creationId xmlns:p14="http://schemas.microsoft.com/office/powerpoint/2010/main" val="169670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Inference in a Nutshell</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77500" lnSpcReduction="20000"/>
          </a:bodyPr>
          <a:lstStyle/>
          <a:p>
            <a:r>
              <a:rPr lang="en-US" sz="2400" dirty="0">
                <a:latin typeface="Helvetica" pitchFamily="2" charset="0"/>
              </a:rPr>
              <a:t>In any case, we’ve now covered *two* different forms of inference in this class!</a:t>
            </a:r>
          </a:p>
          <a:p>
            <a:r>
              <a:rPr lang="en-US" sz="2400" dirty="0">
                <a:latin typeface="Helvetica" pitchFamily="2" charset="0"/>
              </a:rPr>
              <a:t>Both are the same idea: given things that you already know, what new things can you figure out?</a:t>
            </a:r>
          </a:p>
          <a:p>
            <a:pPr marL="0" indent="0">
              <a:buNone/>
            </a:pPr>
            <a:endParaRPr lang="en-US" sz="2400" dirty="0">
              <a:latin typeface="Helvetica" pitchFamily="2" charset="0"/>
            </a:endParaRPr>
          </a:p>
          <a:p>
            <a:r>
              <a:rPr lang="en-US" sz="2400" dirty="0">
                <a:latin typeface="Helvetica" pitchFamily="2" charset="0"/>
              </a:rPr>
              <a:t>Logical Inference:</a:t>
            </a:r>
          </a:p>
          <a:p>
            <a:pPr lvl="1"/>
            <a:r>
              <a:rPr lang="en-US" sz="2200" dirty="0">
                <a:latin typeface="Helvetica" pitchFamily="2" charset="0"/>
              </a:rPr>
              <a:t>Model checking! Entailment! Resolution Theorem Proving! Given what is already in the knowledgebase, what new things can be added to it! </a:t>
            </a:r>
          </a:p>
          <a:p>
            <a:pPr lvl="2"/>
            <a:r>
              <a:rPr lang="en-US" sz="2100" dirty="0">
                <a:latin typeface="Helvetica" pitchFamily="2" charset="0"/>
              </a:rPr>
              <a:t>Very definite: e.g., given what I’ve seen, either there IS or ISN’T going to be a pit in a square.</a:t>
            </a:r>
          </a:p>
          <a:p>
            <a:r>
              <a:rPr lang="en-US" sz="2400" dirty="0">
                <a:latin typeface="Helvetica" pitchFamily="2" charset="0"/>
              </a:rPr>
              <a:t>Probabilistic Inference:</a:t>
            </a:r>
            <a:endParaRPr lang="en-US" sz="900" dirty="0">
              <a:latin typeface="Helvetica" pitchFamily="2" charset="0"/>
            </a:endParaRPr>
          </a:p>
          <a:p>
            <a:pPr lvl="1"/>
            <a:r>
              <a:rPr lang="en-US" sz="2200" dirty="0">
                <a:latin typeface="Helvetica" pitchFamily="2" charset="0"/>
              </a:rPr>
              <a:t>What we talked about today! Given evidence that we’ve seen, what is the likelihood that other things are going to be the case!</a:t>
            </a:r>
          </a:p>
          <a:p>
            <a:pPr lvl="2"/>
            <a:r>
              <a:rPr lang="en-US" sz="2100" dirty="0">
                <a:latin typeface="Helvetica" pitchFamily="2" charset="0"/>
              </a:rPr>
              <a:t>More fuzzy: e.g., given what I’ve seen, here is the likelihood that an </a:t>
            </a:r>
            <a:r>
              <a:rPr lang="en-US" sz="2100">
                <a:latin typeface="Helvetica" pitchFamily="2" charset="0"/>
              </a:rPr>
              <a:t>earthquake occurred!</a:t>
            </a:r>
            <a:endParaRPr lang="en-US" sz="2100" dirty="0">
              <a:latin typeface="Helvetica" pitchFamily="2" charset="0"/>
            </a:endParaRPr>
          </a:p>
        </p:txBody>
      </p:sp>
    </p:spTree>
    <p:extLst>
      <p:ext uri="{BB962C8B-B14F-4D97-AF65-F5344CB8AC3E}">
        <p14:creationId xmlns:p14="http://schemas.microsoft.com/office/powerpoint/2010/main" val="422673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Inference with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Last time, we saw how to do inferences using the full joint probability distribution table</a:t>
            </a:r>
          </a:p>
          <a:p>
            <a:pPr lvl="1"/>
            <a:r>
              <a:rPr lang="en-US" sz="1900" dirty="0">
                <a:latin typeface="Helvetica" pitchFamily="2" charset="0"/>
              </a:rPr>
              <a:t>E.g., given that we’ve seen a toothache and the hook is catching, how confident are we in inferring that the patient has a cavity.</a:t>
            </a:r>
            <a:endParaRPr lang="en-US" sz="2100" dirty="0">
              <a:latin typeface="Helvetica" pitchFamily="2" charset="0"/>
            </a:endParaRPr>
          </a:p>
          <a:p>
            <a:r>
              <a:rPr lang="en-US" sz="2100" dirty="0">
                <a:latin typeface="Helvetica" pitchFamily="2" charset="0"/>
              </a:rPr>
              <a:t>For problems with lots of variables, those tables get very large, and inference gets very expensive.</a:t>
            </a:r>
          </a:p>
          <a:p>
            <a:r>
              <a:rPr lang="en-US" sz="2100" dirty="0">
                <a:latin typeface="Helvetica" pitchFamily="2" charset="0"/>
              </a:rPr>
              <a:t>We need:	</a:t>
            </a:r>
          </a:p>
          <a:p>
            <a:pPr lvl="1"/>
            <a:r>
              <a:rPr lang="en-US" sz="1900" dirty="0">
                <a:latin typeface="Helvetica" pitchFamily="2" charset="0"/>
              </a:rPr>
              <a:t>A more compact way to represent the distributions</a:t>
            </a:r>
          </a:p>
          <a:p>
            <a:pPr lvl="1"/>
            <a:r>
              <a:rPr lang="en-US" sz="1900" dirty="0">
                <a:latin typeface="Helvetica" pitchFamily="2" charset="0"/>
              </a:rPr>
              <a:t>More efficient inference methods.</a:t>
            </a:r>
          </a:p>
        </p:txBody>
      </p:sp>
    </p:spTree>
    <p:extLst>
      <p:ext uri="{BB962C8B-B14F-4D97-AF65-F5344CB8AC3E}">
        <p14:creationId xmlns:p14="http://schemas.microsoft.com/office/powerpoint/2010/main" val="400972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Nets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And using the product rule (which before we were applying to </a:t>
                </a:r>
                <a:r>
                  <a:rPr lang="en-US" sz="2400" i="1" dirty="0">
                    <a:latin typeface="Helvetica" pitchFamily="2" charset="0"/>
                  </a:rPr>
                  <a:t>P, </a:t>
                </a:r>
                <a:r>
                  <a:rPr lang="en-US" sz="2400" dirty="0">
                    <a:latin typeface="Helvetica" pitchFamily="2" charset="0"/>
                  </a:rPr>
                  <a:t>but also works with </a:t>
                </a:r>
                <a:r>
                  <a:rPr lang="en-US" sz="2400" b="1" dirty="0">
                    <a:latin typeface="Helvetica" pitchFamily="2" charset="0"/>
                  </a:rPr>
                  <a:t>P)</a:t>
                </a:r>
                <a:r>
                  <a:rPr lang="en-US" sz="2400" dirty="0">
                    <a:latin typeface="Helvetica" pitchFamily="2" charset="0"/>
                  </a:rPr>
                  <a:t>…we can get…</a:t>
                </a:r>
                <a:endParaRPr lang="en-US" sz="2400" i="1"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b="0" i="1" smtClean="0">
                              <a:latin typeface="Cambria Math" panose="02040503050406030204" pitchFamily="18" charset="0"/>
                            </a:rPr>
                            <m:t>)</m:t>
                          </m:r>
                          <m:r>
                            <a:rPr lang="en-US" sz="2400" b="1" i="0" smtClean="0">
                              <a:latin typeface="Cambria Math" panose="02040503050406030204" pitchFamily="18" charset="0"/>
                            </a:rPr>
                            <m:t> </m:t>
                          </m:r>
                          <m:r>
                            <a:rPr lang="en-US" sz="2400" b="1" i="0" smtClean="0">
                              <a:latin typeface="Cambria Math" panose="02040503050406030204" pitchFamily="18" charset="0"/>
                            </a:rPr>
                            <m:t>𝐏</m:t>
                          </m:r>
                          <m:d>
                            <m:dPr>
                              <m:endChr m:val="|"/>
                              <m:ctrlPr>
                                <a:rPr lang="en-US" sz="2400" b="0" i="1" smtClean="0">
                                  <a:latin typeface="Cambria Math" panose="02040503050406030204" pitchFamily="18" charset="0"/>
                                </a:rPr>
                              </m:ctrlPr>
                            </m:dPr>
                            <m:e>
                              <m:r>
                                <a:rPr lang="en-US" sz="2400" i="1">
                                  <a:latin typeface="Cambria Math" panose="02040503050406030204" pitchFamily="18" charset="0"/>
                                </a:rPr>
                                <m:t>𝑇𝑜𝑜𝑡h𝑎𝑐h𝑒</m:t>
                              </m:r>
                              <m:r>
                                <a:rPr lang="en-US" sz="2400" i="1">
                                  <a:latin typeface="Cambria Math" panose="02040503050406030204" pitchFamily="18" charset="0"/>
                                </a:rPr>
                                <m:t>,</m:t>
                              </m:r>
                              <m:r>
                                <a:rPr lang="en-US" sz="2400" i="1">
                                  <a:latin typeface="Cambria Math" panose="02040503050406030204" pitchFamily="18" charset="0"/>
                                </a:rPr>
                                <m:t>𝐶𝑎𝑡𝑐h</m:t>
                              </m:r>
                              <m:r>
                                <a:rPr lang="en-US" sz="2400" b="0" i="1" smtClean="0">
                                  <a:latin typeface="Cambria Math" panose="02040503050406030204" pitchFamily="18" charset="0"/>
                                </a:rPr>
                                <m:t> </m:t>
                              </m:r>
                            </m:e>
                          </m:d>
                          <m:r>
                            <a:rPr lang="en-US" sz="2400" b="0" i="1" smtClean="0">
                              <a:latin typeface="Cambria Math" panose="02040503050406030204" pitchFamily="18" charset="0"/>
                            </a:rPr>
                            <m:t>𝐶𝑎𝑣𝑖𝑡𝑦</m:t>
                          </m:r>
                        </m:e>
                      </m:d>
                      <m:r>
                        <a:rPr lang="en-US" sz="2400" b="1" i="0" smtClean="0">
                          <a:latin typeface="Cambria Math" panose="02040503050406030204" pitchFamily="18" charset="0"/>
                        </a:rPr>
                        <m:t>𝐏</m:t>
                      </m:r>
                      <m:r>
                        <a:rPr lang="en-US" sz="2400" b="0" i="1" smtClean="0">
                          <a:latin typeface="Cambria Math" panose="02040503050406030204" pitchFamily="18" charset="0"/>
                        </a:rPr>
                        <m:t>(</m:t>
                      </m:r>
                      <m:r>
                        <a:rPr lang="en-US" sz="2400" b="0" i="1" smtClean="0">
                          <a:latin typeface="Cambria Math" panose="02040503050406030204" pitchFamily="18" charset="0"/>
                        </a:rPr>
                        <m:t>𝐶𝑎𝑣𝑖𝑡𝑦</m:t>
                      </m:r>
                      <m:r>
                        <a:rPr lang="en-US" sz="2400" b="0" i="1" smtClean="0">
                          <a:latin typeface="Cambria Math" panose="02040503050406030204" pitchFamily="18" charset="0"/>
                        </a:rPr>
                        <m:t>)</m:t>
                      </m:r>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400" dirty="0">
                    <a:latin typeface="Helvetica" pitchFamily="2" charset="0"/>
                  </a:rPr>
                  <a:t>we turned		 </a:t>
                </a:r>
                <a14:m>
                  <m:oMath xmlns:m="http://schemas.openxmlformats.org/officeDocument/2006/math">
                    <m:r>
                      <a:rPr lang="en-US" sz="2400" b="1">
                        <a:latin typeface="Cambria Math" panose="02040503050406030204" pitchFamily="18" charset="0"/>
                      </a:rPr>
                      <m:t>𝐏</m:t>
                    </m:r>
                    <m:r>
                      <a:rPr lang="en-US" sz="2400" i="1">
                        <a:latin typeface="Cambria Math" panose="02040503050406030204" pitchFamily="18" charset="0"/>
                      </a:rPr>
                      <m:t>(</m:t>
                    </m:r>
                    <m:r>
                      <a:rPr lang="en-US" sz="2400" i="1">
                        <a:latin typeface="Cambria Math" panose="02040503050406030204" pitchFamily="18" charset="0"/>
                      </a:rPr>
                      <m:t>𝐶𝑎𝑣𝑖𝑡𝑦</m:t>
                    </m:r>
                    <m:r>
                      <a:rPr lang="en-US" sz="2400" i="1">
                        <a:latin typeface="Cambria Math" panose="02040503050406030204" pitchFamily="18" charset="0"/>
                      </a:rPr>
                      <m:t>,</m:t>
                    </m:r>
                    <m:r>
                      <a:rPr lang="en-US" sz="2400" i="1">
                        <a:latin typeface="Cambria Math" panose="02040503050406030204" pitchFamily="18" charset="0"/>
                      </a:rPr>
                      <m:t>𝑇𝑜𝑜𝑡h𝑎𝑐h𝑒</m:t>
                    </m:r>
                    <m:r>
                      <a:rPr lang="en-US" sz="2400" i="1">
                        <a:latin typeface="Cambria Math" panose="02040503050406030204" pitchFamily="18" charset="0"/>
                      </a:rPr>
                      <m:t>,</m:t>
                    </m:r>
                    <m:r>
                      <a:rPr lang="en-US" sz="2400" i="1">
                        <a:latin typeface="Cambria Math" panose="02040503050406030204" pitchFamily="18" charset="0"/>
                      </a:rPr>
                      <m:t>𝐶𝑎𝑡𝑐</m:t>
                    </m:r>
                  </m:oMath>
                </a14:m>
                <a:r>
                  <a:rPr lang="en-US" sz="2400" i="1" dirty="0">
                    <a:latin typeface="Helvetica" pitchFamily="2" charset="0"/>
                  </a:rPr>
                  <a:t>h) </a:t>
                </a:r>
                <a:r>
                  <a:rPr lang="en-US" sz="2400" dirty="0">
                    <a:latin typeface="Helvetica" pitchFamily="2" charset="0"/>
                  </a:rPr>
                  <a:t>into:</a:t>
                </a:r>
              </a:p>
              <a:p>
                <a:pPr marL="0" indent="0">
                  <a:buNone/>
                </a:pPr>
                <a:r>
                  <a:rPr lang="en-US" sz="2400" i="1" dirty="0">
                    <a:latin typeface="Helvetica" pitchFamily="2" charset="0"/>
                  </a:rPr>
                  <a:t>			 </a:t>
                </a:r>
                <a:r>
                  <a:rPr lang="en-US" sz="2400" b="1" dirty="0">
                    <a:latin typeface="Helvetica" pitchFamily="2" charset="0"/>
                  </a:rPr>
                  <a:t>P</a:t>
                </a:r>
                <a:r>
                  <a:rPr lang="en-US" sz="2400" i="1" dirty="0">
                    <a:latin typeface="Helvetica" pitchFamily="2" charset="0"/>
                  </a:rPr>
                  <a:t>(</a:t>
                </a:r>
                <a:r>
                  <a:rPr lang="en-US" sz="2400" i="1" dirty="0" err="1">
                    <a:latin typeface="Helvetica" pitchFamily="2" charset="0"/>
                  </a:rPr>
                  <a:t>Toothache,Catch</a:t>
                </a:r>
                <a:r>
                  <a:rPr lang="en-US" sz="2400" i="1" dirty="0">
                    <a:latin typeface="Helvetica" pitchFamily="2" charset="0"/>
                  </a:rPr>
                  <a:t> </a:t>
                </a:r>
                <a:r>
                  <a:rPr lang="en-US" sz="2400" dirty="0">
                    <a:latin typeface="Helvetica" pitchFamily="2" charset="0"/>
                  </a:rPr>
                  <a:t>|</a:t>
                </a:r>
                <a:r>
                  <a:rPr lang="en-US" sz="2400" i="1" dirty="0">
                    <a:latin typeface="Helvetica" pitchFamily="2" charset="0"/>
                  </a:rPr>
                  <a:t> Cavity)</a:t>
                </a:r>
                <a:r>
                  <a:rPr lang="en-US" sz="2400" b="1" dirty="0">
                    <a:latin typeface="Helvetica" pitchFamily="2" charset="0"/>
                  </a:rPr>
                  <a:t>P</a:t>
                </a:r>
                <a:r>
                  <a:rPr lang="en-US" sz="2400" i="1" dirty="0">
                    <a:latin typeface="Helvetica" pitchFamily="2" charset="0"/>
                  </a:rPr>
                  <a:t>(Cavity)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1010"/>
                </a:stretch>
              </a:blipFill>
            </p:spPr>
            <p:txBody>
              <a:bodyPr/>
              <a:lstStyle/>
              <a:p>
                <a:r>
                  <a:rPr lang="en-US">
                    <a:noFill/>
                  </a:rPr>
                  <a:t> </a:t>
                </a:r>
              </a:p>
            </p:txBody>
          </p:sp>
        </mc:Fallback>
      </mc:AlternateContent>
    </p:spTree>
    <p:extLst>
      <p:ext uri="{BB962C8B-B14F-4D97-AF65-F5344CB8AC3E}">
        <p14:creationId xmlns:p14="http://schemas.microsoft.com/office/powerpoint/2010/main" val="20380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Nets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And then, because </a:t>
                </a:r>
                <a:r>
                  <a:rPr lang="en-US" sz="2400" i="1" dirty="0">
                    <a:latin typeface="Helvetica" pitchFamily="2" charset="0"/>
                  </a:rPr>
                  <a:t>Toothache</a:t>
                </a:r>
                <a:r>
                  <a:rPr lang="en-US" sz="2400" dirty="0">
                    <a:latin typeface="Helvetica" pitchFamily="2" charset="0"/>
                  </a:rPr>
                  <a:t> and </a:t>
                </a:r>
                <a:r>
                  <a:rPr lang="en-US" sz="2400" i="1" dirty="0">
                    <a:latin typeface="Helvetica" pitchFamily="2" charset="0"/>
                  </a:rPr>
                  <a:t>Catch</a:t>
                </a:r>
                <a:r>
                  <a:rPr lang="en-US" sz="2400" dirty="0">
                    <a:latin typeface="Helvetica" pitchFamily="2" charset="0"/>
                  </a:rPr>
                  <a:t> are conditionally independent on </a:t>
                </a:r>
                <a:r>
                  <a:rPr lang="en-US" sz="2400" i="1" dirty="0">
                    <a:latin typeface="Helvetica" pitchFamily="2" charset="0"/>
                  </a:rPr>
                  <a:t>Cavity</a:t>
                </a:r>
                <a:r>
                  <a:rPr lang="en-US" sz="2400" dirty="0">
                    <a:latin typeface="Helvetica" pitchFamily="2" charset="0"/>
                  </a:rPr>
                  <a:t>, we can actually represent it like this:</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b="0" i="1" smtClean="0">
                              <a:latin typeface="Cambria Math" panose="02040503050406030204" pitchFamily="18" charset="0"/>
                            </a:rPr>
                            <m:t>)</m:t>
                          </m:r>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𝑇𝑜𝑜𝑡h𝑎𝑐h𝑒</m:t>
                              </m:r>
                            </m:e>
                            <m:e>
                              <m:r>
                                <a:rPr lang="en-US" sz="2400" b="0" i="1" smtClean="0">
                                  <a:latin typeface="Cambria Math" panose="02040503050406030204" pitchFamily="18" charset="0"/>
                                </a:rPr>
                                <m:t>𝐶𝑎𝑣𝑖𝑡𝑦</m:t>
                              </m:r>
                            </m:e>
                          </m:d>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𝐶𝑎𝑡𝑐h</m:t>
                              </m:r>
                            </m:e>
                            <m:e>
                              <m:r>
                                <a:rPr lang="en-US" sz="2400" b="0" i="1" smtClean="0">
                                  <a:latin typeface="Cambria Math" panose="02040503050406030204" pitchFamily="18" charset="0"/>
                                </a:rPr>
                                <m:t>𝐶𝑎𝑣𝑖𝑡𝑦</m:t>
                              </m:r>
                            </m:e>
                          </m:d>
                          <m:r>
                            <a:rPr lang="en-US" sz="2400" b="1" i="0" smtClean="0">
                              <a:latin typeface="Cambria Math" panose="02040503050406030204" pitchFamily="18" charset="0"/>
                            </a:rPr>
                            <m:t>𝐏</m:t>
                          </m:r>
                          <m:r>
                            <a:rPr lang="en-US" sz="2400" b="0" i="1" smtClean="0">
                              <a:latin typeface="Cambria Math" panose="02040503050406030204" pitchFamily="18" charset="0"/>
                            </a:rPr>
                            <m:t>(</m:t>
                          </m:r>
                          <m:r>
                            <a:rPr lang="en-US" sz="2400" b="0" i="1" smtClean="0">
                              <a:latin typeface="Cambria Math" panose="02040503050406030204" pitchFamily="18" charset="0"/>
                            </a:rPr>
                            <m:t>𝐶𝑎𝑣𝑖𝑡𝑦</m:t>
                          </m:r>
                        </m:e>
                      </m:d>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400" dirty="0">
                    <a:latin typeface="Helvetica" pitchFamily="2" charset="0"/>
                  </a:rPr>
                  <a:t>Here, we took:			</a:t>
                </a:r>
                <a:r>
                  <a:rPr lang="en-US" sz="2400" b="1" dirty="0">
                    <a:latin typeface="Helvetica" pitchFamily="2" charset="0"/>
                  </a:rPr>
                  <a:t>P</a:t>
                </a:r>
                <a:r>
                  <a:rPr lang="en-US" sz="2400" i="1" dirty="0">
                    <a:latin typeface="Helvetica" pitchFamily="2" charset="0"/>
                  </a:rPr>
                  <a:t>(</a:t>
                </a:r>
                <a:r>
                  <a:rPr lang="en-US" sz="2400" i="1" dirty="0" err="1">
                    <a:latin typeface="Helvetica" pitchFamily="2" charset="0"/>
                  </a:rPr>
                  <a:t>Toothache,Catch</a:t>
                </a:r>
                <a:r>
                  <a:rPr lang="en-US" sz="2400" i="1" dirty="0">
                    <a:latin typeface="Helvetica" pitchFamily="2" charset="0"/>
                  </a:rPr>
                  <a:t> </a:t>
                </a:r>
                <a:r>
                  <a:rPr lang="en-US" sz="2400" dirty="0">
                    <a:latin typeface="Helvetica" pitchFamily="2" charset="0"/>
                  </a:rPr>
                  <a:t>|</a:t>
                </a:r>
                <a:r>
                  <a:rPr lang="en-US" sz="2400" i="1" dirty="0">
                    <a:latin typeface="Helvetica" pitchFamily="2" charset="0"/>
                  </a:rPr>
                  <a:t> Cavity) </a:t>
                </a:r>
              </a:p>
              <a:p>
                <a:pPr marL="0" indent="0">
                  <a:buNone/>
                </a:pPr>
                <a:r>
                  <a:rPr lang="en-US" sz="2400" dirty="0">
                    <a:latin typeface="Helvetica" pitchFamily="2" charset="0"/>
                  </a:rPr>
                  <a:t>And turned it into:		</a:t>
                </a:r>
                <a14:m>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𝑇𝑜𝑜𝑡h𝑎𝑐h𝑒</m:t>
                        </m:r>
                      </m:e>
                      <m:e>
                        <m:r>
                          <a:rPr lang="en-US" sz="2400" i="1">
                            <a:latin typeface="Cambria Math" panose="02040503050406030204" pitchFamily="18" charset="0"/>
                          </a:rPr>
                          <m:t>𝐶𝑎𝑣𝑖𝑡𝑦</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𝐶𝑎𝑡𝑐h</m:t>
                        </m:r>
                      </m:e>
                      <m:e>
                        <m:r>
                          <a:rPr lang="en-US" sz="2400" i="1">
                            <a:latin typeface="Cambria Math" panose="02040503050406030204" pitchFamily="18" charset="0"/>
                          </a:rPr>
                          <m:t>𝐶𝑎𝑣𝑖𝑡𝑦</m:t>
                        </m:r>
                      </m:e>
                    </m:d>
                  </m:oMath>
                </a14:m>
                <a:endParaRPr lang="en-US" sz="2400" dirty="0">
                  <a:latin typeface="Helvetica" pitchFamily="2" charset="0"/>
                </a:endParaRPr>
              </a:p>
              <a:p>
                <a:pPr marL="0" indent="0">
                  <a:buNone/>
                </a:pPr>
                <a:r>
                  <a:rPr lang="en-US" sz="2400" dirty="0">
                    <a:latin typeface="Helvetica" pitchFamily="2" charset="0"/>
                  </a:rPr>
                  <a:t>(This was one of the properties of conditional independence).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3" t="-329"/>
                </a:stretch>
              </a:blipFill>
            </p:spPr>
            <p:txBody>
              <a:bodyPr/>
              <a:lstStyle/>
              <a:p>
                <a:r>
                  <a:rPr lang="en-US">
                    <a:noFill/>
                  </a:rPr>
                  <a:t> </a:t>
                </a:r>
              </a:p>
            </p:txBody>
          </p:sp>
        </mc:Fallback>
      </mc:AlternateContent>
    </p:spTree>
    <p:extLst>
      <p:ext uri="{BB962C8B-B14F-4D97-AF65-F5344CB8AC3E}">
        <p14:creationId xmlns:p14="http://schemas.microsoft.com/office/powerpoint/2010/main" val="87278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Nets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So, we went from having:</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i="1">
                              <a:latin typeface="Cambria Math" panose="02040503050406030204" pitchFamily="18" charset="0"/>
                            </a:rPr>
                            <m:t>,</m:t>
                          </m:r>
                          <m:r>
                            <a:rPr lang="en-US" sz="2400" i="1">
                              <a:latin typeface="Cambria Math" panose="02040503050406030204" pitchFamily="18" charset="0"/>
                            </a:rPr>
                            <m:t>𝐶𝑎𝑣𝑖𝑡𝑦</m:t>
                          </m:r>
                          <m:r>
                            <a:rPr lang="en-US" sz="2400" i="1">
                              <a:latin typeface="Cambria Math" panose="02040503050406030204" pitchFamily="18" charset="0"/>
                            </a:rPr>
                            <m:t>,</m:t>
                          </m:r>
                          <m:r>
                            <a:rPr lang="en-US" sz="2400" i="1">
                              <a:latin typeface="Cambria Math" panose="02040503050406030204" pitchFamily="18" charset="0"/>
                            </a:rPr>
                            <m:t>𝑇𝑜𝑜𝑡h𝑎𝑐h𝑒</m:t>
                          </m:r>
                          <m:r>
                            <a:rPr lang="en-US" sz="2400" i="1">
                              <a:latin typeface="Cambria Math" panose="02040503050406030204" pitchFamily="18" charset="0"/>
                            </a:rPr>
                            <m:t>,</m:t>
                          </m:r>
                          <m:r>
                            <a:rPr lang="en-US" sz="2400" i="1">
                              <a:latin typeface="Cambria Math" panose="02040503050406030204" pitchFamily="18" charset="0"/>
                            </a:rPr>
                            <m:t>𝐶𝑎𝑡𝑐h</m:t>
                          </m:r>
                        </m:e>
                      </m:d>
                    </m:oMath>
                  </m:oMathPara>
                </a14:m>
                <a:endParaRPr lang="en-US" sz="2400" dirty="0">
                  <a:latin typeface="Helvetica" pitchFamily="2" charset="0"/>
                </a:endParaRPr>
              </a:p>
              <a:p>
                <a:pPr marL="0" indent="0" algn="ctr">
                  <a:buNone/>
                </a:pPr>
                <a:r>
                  <a:rPr lang="en-US" sz="2400" dirty="0">
                    <a:latin typeface="Helvetica" pitchFamily="2" charset="0"/>
                  </a:rPr>
                  <a:t>to</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𝑊𝑒𝑎𝑡h𝑒𝑟</m:t>
                          </m:r>
                          <m:r>
                            <a:rPr lang="en-US" sz="2400" b="0" i="1" smtClean="0">
                              <a:latin typeface="Cambria Math" panose="02040503050406030204" pitchFamily="18" charset="0"/>
                            </a:rPr>
                            <m:t>)</m:t>
                          </m:r>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𝑇𝑜𝑜𝑡h𝑎𝑐h𝑒</m:t>
                              </m:r>
                            </m:e>
                            <m:e>
                              <m:r>
                                <a:rPr lang="en-US" sz="2400" b="0" i="1" smtClean="0">
                                  <a:latin typeface="Cambria Math" panose="02040503050406030204" pitchFamily="18" charset="0"/>
                                </a:rPr>
                                <m:t>𝐶𝑎𝑣𝑖𝑡𝑦</m:t>
                              </m:r>
                            </m:e>
                          </m:d>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𝐶𝑎𝑡𝑐h</m:t>
                              </m:r>
                            </m:e>
                            <m:e>
                              <m:r>
                                <a:rPr lang="en-US" sz="2400" b="0" i="1" smtClean="0">
                                  <a:latin typeface="Cambria Math" panose="02040503050406030204" pitchFamily="18" charset="0"/>
                                </a:rPr>
                                <m:t>𝐶𝑎𝑣𝑖𝑡𝑦</m:t>
                              </m:r>
                            </m:e>
                          </m:d>
                          <m:r>
                            <a:rPr lang="en-US" sz="2400" b="1" i="0" smtClean="0">
                              <a:latin typeface="Cambria Math" panose="02040503050406030204" pitchFamily="18" charset="0"/>
                            </a:rPr>
                            <m:t>𝐏</m:t>
                          </m:r>
                          <m:r>
                            <a:rPr lang="en-US" sz="2400" b="0" i="1" smtClean="0">
                              <a:latin typeface="Cambria Math" panose="02040503050406030204" pitchFamily="18" charset="0"/>
                            </a:rPr>
                            <m:t>(</m:t>
                          </m:r>
                          <m:r>
                            <a:rPr lang="en-US" sz="2400" b="0" i="1" smtClean="0">
                              <a:latin typeface="Cambria Math" panose="02040503050406030204" pitchFamily="18" charset="0"/>
                            </a:rPr>
                            <m:t>𝐶𝑎𝑣𝑖𝑡𝑦</m:t>
                          </m:r>
                        </m:e>
                      </m:d>
                    </m:oMath>
                  </m:oMathPara>
                </a14:m>
                <a:endParaRPr lang="en-US" sz="2400" dirty="0">
                  <a:latin typeface="Helvetica" pitchFamily="2" charset="0"/>
                </a:endParaRPr>
              </a:p>
              <a:p>
                <a:pPr marL="0" indent="0">
                  <a:buNone/>
                </a:pPr>
                <a:endParaRPr lang="en-US" sz="2400" dirty="0">
                  <a:latin typeface="Helvetica" pitchFamily="2" charset="0"/>
                </a:endParaRPr>
              </a:p>
              <a:p>
                <a:r>
                  <a:rPr lang="en-US" sz="2400" dirty="0">
                    <a:latin typeface="Helvetica" pitchFamily="2" charset="0"/>
                  </a:rPr>
                  <a:t>Each </a:t>
                </a:r>
                <a14:m>
                  <m:oMath xmlns:m="http://schemas.openxmlformats.org/officeDocument/2006/math">
                    <m:r>
                      <a:rPr lang="en-US" sz="2400" b="1" smtClean="0">
                        <a:latin typeface="Cambria Math" panose="02040503050406030204" pitchFamily="18" charset="0"/>
                      </a:rPr>
                      <m:t>𝐏</m:t>
                    </m:r>
                    <m:r>
                      <a:rPr lang="en-US" sz="2400" b="1" i="1">
                        <a:latin typeface="Cambria Math" panose="02040503050406030204" pitchFamily="18" charset="0"/>
                      </a:rPr>
                      <m:t> </m:t>
                    </m:r>
                  </m:oMath>
                </a14:m>
                <a:r>
                  <a:rPr lang="en-US" sz="2400" dirty="0">
                    <a:latin typeface="Helvetica" pitchFamily="2" charset="0"/>
                  </a:rPr>
                  <a:t>represents a new table.</a:t>
                </a:r>
              </a:p>
              <a:p>
                <a:r>
                  <a:rPr lang="en-US" sz="2400" dirty="0">
                    <a:latin typeface="Helvetica" pitchFamily="2" charset="0"/>
                  </a:rPr>
                  <a:t>We have *more* tables now (1 table turned to 4) but each table is so much slimmer than the big one before was! And that’s helpful for us!</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757" t="-987" b="-2303"/>
                </a:stretch>
              </a:blipFill>
            </p:spPr>
            <p:txBody>
              <a:bodyPr/>
              <a:lstStyle/>
              <a:p>
                <a:r>
                  <a:rPr lang="en-US">
                    <a:noFill/>
                  </a:rPr>
                  <a:t> </a:t>
                </a:r>
              </a:p>
            </p:txBody>
          </p:sp>
        </mc:Fallback>
      </mc:AlternateContent>
    </p:spTree>
    <p:extLst>
      <p:ext uri="{BB962C8B-B14F-4D97-AF65-F5344CB8AC3E}">
        <p14:creationId xmlns:p14="http://schemas.microsoft.com/office/powerpoint/2010/main" val="122471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107798" y="967655"/>
            <a:ext cx="5118812" cy="369332"/>
          </a:xfrm>
          <a:prstGeom prst="rect">
            <a:avLst/>
          </a:prstGeom>
          <a:noFill/>
        </p:spPr>
        <p:txBody>
          <a:bodyPr wrap="square" rtlCol="0">
            <a:spAutoFit/>
          </a:bodyPr>
          <a:lstStyle/>
          <a:p>
            <a:r>
              <a:rPr lang="en-US" dirty="0">
                <a:latin typeface="Helvetica" pitchFamily="2" charset="0"/>
              </a:rPr>
              <a:t>This is the graphic that we showed before…</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p:graphicFrame>
        <p:nvGraphicFramePr>
          <p:cNvPr id="20" name="Table 19">
            <a:extLst>
              <a:ext uri="{FF2B5EF4-FFF2-40B4-BE49-F238E27FC236}">
                <a16:creationId xmlns:a16="http://schemas.microsoft.com/office/drawing/2014/main" id="{352DCD9B-DE8D-8549-B071-2D388DD11922}"/>
              </a:ext>
            </a:extLst>
          </p:cNvPr>
          <p:cNvGraphicFramePr>
            <a:graphicFrameLocks noGrp="1"/>
          </p:cNvGraphicFramePr>
          <p:nvPr>
            <p:extLst>
              <p:ext uri="{D42A27DB-BD31-4B8C-83A1-F6EECF244321}">
                <p14:modId xmlns:p14="http://schemas.microsoft.com/office/powerpoint/2010/main" val="3607617915"/>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2088142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107798" y="967655"/>
            <a:ext cx="5118812" cy="923330"/>
          </a:xfrm>
          <a:prstGeom prst="rect">
            <a:avLst/>
          </a:prstGeom>
          <a:noFill/>
        </p:spPr>
        <p:txBody>
          <a:bodyPr wrap="square" rtlCol="0">
            <a:spAutoFit/>
          </a:bodyPr>
          <a:lstStyle/>
          <a:p>
            <a:r>
              <a:rPr lang="en-US" dirty="0">
                <a:latin typeface="Helvetica" pitchFamily="2" charset="0"/>
              </a:rPr>
              <a:t>This is the graphic that we showed before… see! It has four tables! That correspond to those symbols we just saw!</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378705" y="2348511"/>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0FBCC5-9F1A-1440-8C50-B34990A5F3A0}"/>
                  </a:ext>
                </a:extLst>
              </p:cNvPr>
              <p:cNvSpPr txBox="1"/>
              <p:nvPr/>
            </p:nvSpPr>
            <p:spPr>
              <a:xfrm>
                <a:off x="1244005" y="4342784"/>
                <a:ext cx="162659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dirty="0" smtClean="0">
                          <a:latin typeface="Cambria Math" panose="02040503050406030204" pitchFamily="18" charset="0"/>
                        </a:rPr>
                        <m:t>𝐏</m:t>
                      </m:r>
                      <m:r>
                        <a:rPr lang="en-US" sz="2000" i="1" dirty="0" smtClean="0">
                          <a:latin typeface="Cambria Math" panose="02040503050406030204" pitchFamily="18" charset="0"/>
                        </a:rPr>
                        <m:t>(</m:t>
                      </m:r>
                      <m:r>
                        <a:rPr lang="en-US" sz="2000" b="0" i="1" dirty="0" smtClean="0">
                          <a:latin typeface="Cambria Math" panose="02040503050406030204" pitchFamily="18" charset="0"/>
                        </a:rPr>
                        <m:t>𝑊𝑒𝑎𝑡h𝑒𝑟</m:t>
                      </m:r>
                      <m:r>
                        <a:rPr lang="en-US" sz="2000" i="1" dirty="0" smtClean="0">
                          <a:latin typeface="Cambria Math" panose="02040503050406030204" pitchFamily="18" charset="0"/>
                        </a:rPr>
                        <m:t>)</m:t>
                      </m:r>
                    </m:oMath>
                  </m:oMathPara>
                </a14:m>
                <a:endParaRPr lang="en-US" sz="2000" dirty="0"/>
              </a:p>
            </p:txBody>
          </p:sp>
        </mc:Choice>
        <mc:Fallback xmlns="">
          <p:sp>
            <p:nvSpPr>
              <p:cNvPr id="15" name="TextBox 14">
                <a:extLst>
                  <a:ext uri="{FF2B5EF4-FFF2-40B4-BE49-F238E27FC236}">
                    <a16:creationId xmlns:a16="http://schemas.microsoft.com/office/drawing/2014/main" id="{000FBCC5-9F1A-1440-8C50-B34990A5F3A0}"/>
                  </a:ext>
                </a:extLst>
              </p:cNvPr>
              <p:cNvSpPr txBox="1">
                <a:spLocks noRot="1" noChangeAspect="1" noMove="1" noResize="1" noEditPoints="1" noAdjustHandles="1" noChangeArrowheads="1" noChangeShapeType="1" noTextEdit="1"/>
              </p:cNvSpPr>
              <p:nvPr/>
            </p:nvSpPr>
            <p:spPr>
              <a:xfrm>
                <a:off x="1244005" y="4342784"/>
                <a:ext cx="162659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C36227B-9F70-AB40-9208-A37832BEDE62}"/>
                  </a:ext>
                </a:extLst>
              </p:cNvPr>
              <p:cNvSpPr txBox="1"/>
              <p:nvPr/>
            </p:nvSpPr>
            <p:spPr>
              <a:xfrm>
                <a:off x="8324078" y="3040760"/>
                <a:ext cx="13816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dirty="0" smtClean="0">
                          <a:latin typeface="Cambria Math" panose="02040503050406030204" pitchFamily="18" charset="0"/>
                        </a:rPr>
                        <m:t>𝐏</m:t>
                      </m:r>
                      <m:r>
                        <a:rPr lang="en-US" sz="2000" i="1" dirty="0" smtClean="0">
                          <a:latin typeface="Cambria Math" panose="02040503050406030204" pitchFamily="18" charset="0"/>
                        </a:rPr>
                        <m:t>(</m:t>
                      </m:r>
                      <m:r>
                        <a:rPr lang="en-US" sz="2000" b="0" i="1" dirty="0" smtClean="0">
                          <a:latin typeface="Cambria Math" panose="02040503050406030204" pitchFamily="18" charset="0"/>
                        </a:rPr>
                        <m:t>𝐶𝑎𝑣𝑖𝑡𝑦</m:t>
                      </m:r>
                      <m:r>
                        <a:rPr lang="en-US" sz="2000" i="1" dirty="0" smtClean="0">
                          <a:latin typeface="Cambria Math" panose="02040503050406030204" pitchFamily="18" charset="0"/>
                        </a:rPr>
                        <m:t>)</m:t>
                      </m:r>
                    </m:oMath>
                  </m:oMathPara>
                </a14:m>
                <a:endParaRPr lang="en-US" sz="2000" dirty="0"/>
              </a:p>
            </p:txBody>
          </p:sp>
        </mc:Choice>
        <mc:Fallback>
          <p:sp>
            <p:nvSpPr>
              <p:cNvPr id="17" name="TextBox 16">
                <a:extLst>
                  <a:ext uri="{FF2B5EF4-FFF2-40B4-BE49-F238E27FC236}">
                    <a16:creationId xmlns:a16="http://schemas.microsoft.com/office/drawing/2014/main" id="{8C36227B-9F70-AB40-9208-A37832BEDE62}"/>
                  </a:ext>
                </a:extLst>
              </p:cNvPr>
              <p:cNvSpPr txBox="1">
                <a:spLocks noRot="1" noChangeAspect="1" noMove="1" noResize="1" noEditPoints="1" noAdjustHandles="1" noChangeArrowheads="1" noChangeShapeType="1" noTextEdit="1"/>
              </p:cNvSpPr>
              <p:nvPr/>
            </p:nvSpPr>
            <p:spPr>
              <a:xfrm>
                <a:off x="8324078" y="3040760"/>
                <a:ext cx="1381660" cy="400110"/>
              </a:xfrm>
              <a:prstGeom prst="rect">
                <a:avLst/>
              </a:prstGeom>
              <a:blipFill>
                <a:blip r:embed="rId10"/>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B4C48C-3B45-4D49-B650-82792D7D9F63}"/>
                  </a:ext>
                </a:extLst>
              </p:cNvPr>
              <p:cNvSpPr txBox="1"/>
              <p:nvPr/>
            </p:nvSpPr>
            <p:spPr>
              <a:xfrm>
                <a:off x="4449280" y="5579957"/>
                <a:ext cx="2668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dirty="0" smtClean="0">
                          <a:latin typeface="Cambria Math" panose="02040503050406030204" pitchFamily="18" charset="0"/>
                        </a:rPr>
                        <m:t>𝐏</m:t>
                      </m:r>
                      <m:r>
                        <a:rPr lang="en-US" sz="2000" i="1" dirty="0" smtClean="0">
                          <a:latin typeface="Cambria Math" panose="02040503050406030204" pitchFamily="18" charset="0"/>
                        </a:rPr>
                        <m:t>(</m:t>
                      </m:r>
                      <m:r>
                        <a:rPr lang="en-US" sz="2000" b="0" i="1" dirty="0" smtClean="0">
                          <a:latin typeface="Cambria Math" panose="02040503050406030204" pitchFamily="18" charset="0"/>
                        </a:rPr>
                        <m:t>𝑇𝑜𝑜𝑡h𝑎𝑐h𝑒</m:t>
                      </m:r>
                      <m:r>
                        <a:rPr lang="en-US" sz="2000" b="0" i="1" dirty="0" smtClean="0">
                          <a:latin typeface="Cambria Math" panose="02040503050406030204" pitchFamily="18" charset="0"/>
                        </a:rPr>
                        <m:t>|</m:t>
                      </m:r>
                      <m:r>
                        <a:rPr lang="en-US" sz="2000" b="0" i="1" dirty="0" smtClean="0">
                          <a:latin typeface="Cambria Math" panose="02040503050406030204" pitchFamily="18" charset="0"/>
                        </a:rPr>
                        <m:t>𝐶𝑎𝑣𝑖𝑡𝑦</m:t>
                      </m:r>
                      <m:r>
                        <a:rPr lang="en-US" sz="2000" i="1" dirty="0" smtClean="0">
                          <a:latin typeface="Cambria Math" panose="02040503050406030204" pitchFamily="18" charset="0"/>
                        </a:rPr>
                        <m:t>)</m:t>
                      </m:r>
                    </m:oMath>
                  </m:oMathPara>
                </a14:m>
                <a:endParaRPr lang="en-US" sz="2000" dirty="0"/>
              </a:p>
            </p:txBody>
          </p:sp>
        </mc:Choice>
        <mc:Fallback xmlns="">
          <p:sp>
            <p:nvSpPr>
              <p:cNvPr id="18" name="TextBox 17">
                <a:extLst>
                  <a:ext uri="{FF2B5EF4-FFF2-40B4-BE49-F238E27FC236}">
                    <a16:creationId xmlns:a16="http://schemas.microsoft.com/office/drawing/2014/main" id="{BEB4C48C-3B45-4D49-B650-82792D7D9F63}"/>
                  </a:ext>
                </a:extLst>
              </p:cNvPr>
              <p:cNvSpPr txBox="1">
                <a:spLocks noRot="1" noChangeAspect="1" noMove="1" noResize="1" noEditPoints="1" noAdjustHandles="1" noChangeArrowheads="1" noChangeShapeType="1" noTextEdit="1"/>
              </p:cNvSpPr>
              <p:nvPr/>
            </p:nvSpPr>
            <p:spPr>
              <a:xfrm>
                <a:off x="4449280" y="5579957"/>
                <a:ext cx="2668103" cy="400110"/>
              </a:xfrm>
              <a:prstGeom prst="rect">
                <a:avLst/>
              </a:prstGeom>
              <a:blipFill>
                <a:blip r:embed="rId11"/>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8B9A368-3458-5140-9C4D-368324941B27}"/>
                  </a:ext>
                </a:extLst>
              </p:cNvPr>
              <p:cNvSpPr txBox="1"/>
              <p:nvPr/>
            </p:nvSpPr>
            <p:spPr>
              <a:xfrm>
                <a:off x="8789318" y="5678920"/>
                <a:ext cx="21250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dirty="0" smtClean="0">
                          <a:latin typeface="Cambria Math" panose="02040503050406030204" pitchFamily="18" charset="0"/>
                        </a:rPr>
                        <m:t>𝐏</m:t>
                      </m:r>
                      <m:r>
                        <a:rPr lang="en-US" sz="2000" i="1" dirty="0" smtClean="0">
                          <a:latin typeface="Cambria Math" panose="02040503050406030204" pitchFamily="18" charset="0"/>
                        </a:rPr>
                        <m:t>(</m:t>
                      </m:r>
                      <m:r>
                        <a:rPr lang="en-US" sz="2000" b="0" i="1" dirty="0" smtClean="0">
                          <a:latin typeface="Cambria Math" panose="02040503050406030204" pitchFamily="18" charset="0"/>
                        </a:rPr>
                        <m:t>𝐶𝑎𝑡𝑐h</m:t>
                      </m:r>
                      <m:r>
                        <a:rPr lang="en-US" sz="2000" b="0" i="1" dirty="0" smtClean="0">
                          <a:latin typeface="Cambria Math" panose="02040503050406030204" pitchFamily="18" charset="0"/>
                        </a:rPr>
                        <m:t>|</m:t>
                      </m:r>
                      <m:r>
                        <a:rPr lang="en-US" sz="2000" b="0" i="1" dirty="0" smtClean="0">
                          <a:latin typeface="Cambria Math" panose="02040503050406030204" pitchFamily="18" charset="0"/>
                        </a:rPr>
                        <m:t>𝐶𝑎𝑣𝑖𝑡𝑦</m:t>
                      </m:r>
                      <m:r>
                        <a:rPr lang="en-US" sz="2000" i="1" dirty="0" smtClean="0">
                          <a:latin typeface="Cambria Math" panose="02040503050406030204" pitchFamily="18" charset="0"/>
                        </a:rPr>
                        <m:t>)</m:t>
                      </m:r>
                    </m:oMath>
                  </m:oMathPara>
                </a14:m>
                <a:endParaRPr lang="en-US" sz="2000" dirty="0"/>
              </a:p>
            </p:txBody>
          </p:sp>
        </mc:Choice>
        <mc:Fallback xmlns="">
          <p:sp>
            <p:nvSpPr>
              <p:cNvPr id="19" name="TextBox 18">
                <a:extLst>
                  <a:ext uri="{FF2B5EF4-FFF2-40B4-BE49-F238E27FC236}">
                    <a16:creationId xmlns:a16="http://schemas.microsoft.com/office/drawing/2014/main" id="{58B9A368-3458-5140-9C4D-368324941B27}"/>
                  </a:ext>
                </a:extLst>
              </p:cNvPr>
              <p:cNvSpPr txBox="1">
                <a:spLocks noRot="1" noChangeAspect="1" noMove="1" noResize="1" noEditPoints="1" noAdjustHandles="1" noChangeArrowheads="1" noChangeShapeType="1" noTextEdit="1"/>
              </p:cNvSpPr>
              <p:nvPr/>
            </p:nvSpPr>
            <p:spPr>
              <a:xfrm>
                <a:off x="8789318" y="5678920"/>
                <a:ext cx="2125004" cy="400110"/>
              </a:xfrm>
              <a:prstGeom prst="rect">
                <a:avLst/>
              </a:prstGeom>
              <a:blipFill>
                <a:blip r:embed="rId12"/>
                <a:stretch>
                  <a:fillRect b="-9091"/>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54A28694-87B4-D24D-BB5D-999F0A6ED0ED}"/>
              </a:ext>
            </a:extLst>
          </p:cNvPr>
          <p:cNvGraphicFramePr>
            <a:graphicFrameLocks noGrp="1"/>
          </p:cNvGraphicFramePr>
          <p:nvPr>
            <p:extLst>
              <p:ext uri="{D42A27DB-BD31-4B8C-83A1-F6EECF244321}">
                <p14:modId xmlns:p14="http://schemas.microsoft.com/office/powerpoint/2010/main" val="3607617915"/>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484206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Inference in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Let’s use this Bayes net to calculate the probability of events!</a:t>
            </a:r>
          </a:p>
          <a:p>
            <a:endParaRPr lang="en-US" sz="2400" dirty="0">
              <a:latin typeface="Helvetica" pitchFamily="2" charset="0"/>
            </a:endParaRPr>
          </a:p>
          <a:p>
            <a:r>
              <a:rPr lang="en-US" sz="2400" dirty="0">
                <a:latin typeface="Helvetica" pitchFamily="2" charset="0"/>
              </a:rPr>
              <a:t>When we do this, we have three kinds of variables:</a:t>
            </a:r>
          </a:p>
          <a:p>
            <a:pPr lvl="1"/>
            <a:r>
              <a:rPr lang="en-US" sz="2200" b="1" dirty="0">
                <a:latin typeface="Helvetica" pitchFamily="2" charset="0"/>
              </a:rPr>
              <a:t>Query Variables</a:t>
            </a:r>
          </a:p>
          <a:p>
            <a:pPr lvl="1"/>
            <a:r>
              <a:rPr lang="en-US" sz="2200" b="1" dirty="0">
                <a:latin typeface="Helvetica" pitchFamily="2" charset="0"/>
              </a:rPr>
              <a:t>Evidence Variables</a:t>
            </a:r>
          </a:p>
          <a:p>
            <a:pPr lvl="1"/>
            <a:r>
              <a:rPr lang="en-US" sz="2200" b="1" dirty="0">
                <a:latin typeface="Helvetica" pitchFamily="2" charset="0"/>
              </a:rPr>
              <a:t>Hidden Variables</a:t>
            </a:r>
          </a:p>
          <a:p>
            <a:endParaRPr lang="en-US" sz="2400" dirty="0">
              <a:latin typeface="Helvetica" pitchFamily="2" charset="0"/>
            </a:endParaRPr>
          </a:p>
        </p:txBody>
      </p:sp>
    </p:spTree>
    <p:extLst>
      <p:ext uri="{BB962C8B-B14F-4D97-AF65-F5344CB8AC3E}">
        <p14:creationId xmlns:p14="http://schemas.microsoft.com/office/powerpoint/2010/main" val="255838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Inference in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The basic idea is that we are calculating the posterior probability distribution for one (or more) </a:t>
            </a:r>
            <a:r>
              <a:rPr lang="en-US" sz="2400" b="1" dirty="0">
                <a:latin typeface="Helvetica" pitchFamily="2" charset="0"/>
              </a:rPr>
              <a:t>query variables </a:t>
            </a:r>
            <a:r>
              <a:rPr lang="en-US" sz="2400" dirty="0">
                <a:latin typeface="Helvetica" pitchFamily="2" charset="0"/>
              </a:rPr>
              <a:t>given some observed </a:t>
            </a:r>
            <a:r>
              <a:rPr lang="en-US" sz="2400" b="1" dirty="0">
                <a:latin typeface="Helvetica" pitchFamily="2" charset="0"/>
              </a:rPr>
              <a:t>event</a:t>
            </a:r>
            <a:r>
              <a:rPr lang="en-US" sz="2400" dirty="0">
                <a:latin typeface="Helvetica" pitchFamily="2" charset="0"/>
              </a:rPr>
              <a:t>. We’ll represent the query variable with X.</a:t>
            </a:r>
          </a:p>
          <a:p>
            <a:endParaRPr lang="en-US" sz="2400" b="1" dirty="0">
              <a:latin typeface="Helvetica" pitchFamily="2" charset="0"/>
            </a:endParaRPr>
          </a:p>
          <a:p>
            <a:r>
              <a:rPr lang="en-US" sz="2400" dirty="0">
                <a:latin typeface="Helvetica" pitchFamily="2" charset="0"/>
              </a:rPr>
              <a:t>The event is our evidence, our information! Or, if you will, an assignment of values to </a:t>
            </a:r>
            <a:r>
              <a:rPr lang="en-US" sz="2400" b="1" dirty="0">
                <a:latin typeface="Helvetica" pitchFamily="2" charset="0"/>
              </a:rPr>
              <a:t>evidence variables</a:t>
            </a:r>
            <a:r>
              <a:rPr lang="en-US" sz="2400" dirty="0">
                <a:latin typeface="Helvetica" pitchFamily="2" charset="0"/>
              </a:rPr>
              <a:t>. We’ll represent them with E</a:t>
            </a:r>
            <a:r>
              <a:rPr lang="en-US" sz="2400" baseline="-25000" dirty="0">
                <a:latin typeface="Helvetica" pitchFamily="2" charset="0"/>
              </a:rPr>
              <a:t>1</a:t>
            </a:r>
            <a:r>
              <a:rPr lang="en-US" sz="2400" dirty="0">
                <a:latin typeface="Helvetica" pitchFamily="2" charset="0"/>
              </a:rPr>
              <a:t>, E</a:t>
            </a:r>
            <a:r>
              <a:rPr lang="en-US" sz="2400" baseline="-25000" dirty="0">
                <a:latin typeface="Helvetica" pitchFamily="2" charset="0"/>
              </a:rPr>
              <a:t>2</a:t>
            </a:r>
            <a:r>
              <a:rPr lang="en-US" sz="2400" dirty="0">
                <a:latin typeface="Helvetica" pitchFamily="2" charset="0"/>
              </a:rPr>
              <a:t>, … </a:t>
            </a:r>
            <a:r>
              <a:rPr lang="en-US" sz="2400" dirty="0" err="1">
                <a:latin typeface="Helvetica" pitchFamily="2" charset="0"/>
              </a:rPr>
              <a:t>E</a:t>
            </a:r>
            <a:r>
              <a:rPr lang="en-US" sz="2400" baseline="-25000" dirty="0" err="1">
                <a:latin typeface="Helvetica" pitchFamily="2" charset="0"/>
              </a:rPr>
              <a:t>n</a:t>
            </a:r>
            <a:endParaRPr lang="en-US" sz="2400" baseline="-25000" dirty="0">
              <a:latin typeface="Helvetica" pitchFamily="2" charset="0"/>
            </a:endParaRPr>
          </a:p>
          <a:p>
            <a:endParaRPr lang="en-US" sz="2400" dirty="0">
              <a:latin typeface="Helvetica" pitchFamily="2" charset="0"/>
            </a:endParaRPr>
          </a:p>
          <a:p>
            <a:r>
              <a:rPr lang="en-US" sz="2400" dirty="0">
                <a:latin typeface="Helvetica" pitchFamily="2" charset="0"/>
              </a:rPr>
              <a:t>There might be other variables too that we *don’t* have values for. Those are the </a:t>
            </a:r>
            <a:r>
              <a:rPr lang="en-US" sz="2400" b="1" dirty="0">
                <a:latin typeface="Helvetica" pitchFamily="2" charset="0"/>
              </a:rPr>
              <a:t>hidden variables </a:t>
            </a:r>
            <a:r>
              <a:rPr lang="en-US" sz="2400" dirty="0">
                <a:latin typeface="Helvetica" pitchFamily="2" charset="0"/>
              </a:rPr>
              <a:t>(represented with Y</a:t>
            </a:r>
            <a:r>
              <a:rPr lang="en-US" sz="2400" baseline="-25000" dirty="0">
                <a:latin typeface="Helvetica" pitchFamily="2" charset="0"/>
              </a:rPr>
              <a:t>1</a:t>
            </a:r>
            <a:r>
              <a:rPr lang="en-US" sz="2400" dirty="0">
                <a:latin typeface="Helvetica" pitchFamily="2" charset="0"/>
              </a:rPr>
              <a:t>, … </a:t>
            </a:r>
            <a:r>
              <a:rPr lang="en-US" sz="2400" dirty="0" err="1">
                <a:latin typeface="Helvetica" pitchFamily="2" charset="0"/>
              </a:rPr>
              <a:t>Y</a:t>
            </a:r>
            <a:r>
              <a:rPr lang="en-US" sz="2400" baseline="-25000" dirty="0" err="1">
                <a:latin typeface="Helvetica" pitchFamily="2" charset="0"/>
              </a:rPr>
              <a:t>n</a:t>
            </a:r>
            <a:r>
              <a:rPr lang="en-US" sz="2400" dirty="0">
                <a:latin typeface="Helvetica" pitchFamily="2" charset="0"/>
              </a:rPr>
              <a:t>).</a:t>
            </a:r>
          </a:p>
        </p:txBody>
      </p:sp>
    </p:spTree>
    <p:extLst>
      <p:ext uri="{BB962C8B-B14F-4D97-AF65-F5344CB8AC3E}">
        <p14:creationId xmlns:p14="http://schemas.microsoft.com/office/powerpoint/2010/main" val="2061588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Alarm Domain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To illustrate all of this we introduce yet another domain… </a:t>
            </a:r>
          </a:p>
          <a:p>
            <a:endParaRPr lang="en-US" sz="2400" dirty="0">
              <a:latin typeface="Helvetica" pitchFamily="2" charset="0"/>
            </a:endParaRPr>
          </a:p>
          <a:p>
            <a:r>
              <a:rPr lang="en-US" sz="2400" dirty="0">
                <a:latin typeface="Helvetica" pitchFamily="2" charset="0"/>
              </a:rPr>
              <a:t>This is a thrilling domain, full of burglars, earthquakes, and home-security alarms.</a:t>
            </a:r>
          </a:p>
          <a:p>
            <a:endParaRPr lang="en-US" sz="2400" dirty="0">
              <a:latin typeface="Helvetica" pitchFamily="2" charset="0"/>
            </a:endParaRPr>
          </a:p>
          <a:p>
            <a:r>
              <a:rPr lang="en-US" sz="2400" dirty="0">
                <a:latin typeface="Helvetica" pitchFamily="2" charset="0"/>
              </a:rPr>
              <a:t>It also involves two well meaning neighbors: Mary and John.</a:t>
            </a:r>
          </a:p>
        </p:txBody>
      </p:sp>
      <p:pic>
        <p:nvPicPr>
          <p:cNvPr id="4" name="Picture 3">
            <a:extLst>
              <a:ext uri="{FF2B5EF4-FFF2-40B4-BE49-F238E27FC236}">
                <a16:creationId xmlns:a16="http://schemas.microsoft.com/office/drawing/2014/main" id="{CB29B4E7-59BD-CA41-9B22-FEE35E5E6782}"/>
              </a:ext>
            </a:extLst>
          </p:cNvPr>
          <p:cNvPicPr>
            <a:picLocks noChangeAspect="1"/>
          </p:cNvPicPr>
          <p:nvPr/>
        </p:nvPicPr>
        <p:blipFill>
          <a:blip r:embed="rId3"/>
          <a:stretch>
            <a:fillRect/>
          </a:stretch>
        </p:blipFill>
        <p:spPr>
          <a:xfrm>
            <a:off x="7495082" y="0"/>
            <a:ext cx="4696918" cy="2195809"/>
          </a:xfrm>
          <a:prstGeom prst="rect">
            <a:avLst/>
          </a:prstGeom>
        </p:spPr>
      </p:pic>
    </p:spTree>
    <p:extLst>
      <p:ext uri="{BB962C8B-B14F-4D97-AF65-F5344CB8AC3E}">
        <p14:creationId xmlns:p14="http://schemas.microsoft.com/office/powerpoint/2010/main" val="134840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Alarm Domain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You’ve just purchased a new alarm system, meant to go off with a burglar is in your home.</a:t>
            </a:r>
          </a:p>
          <a:p>
            <a:r>
              <a:rPr lang="en-US" sz="2400" dirty="0">
                <a:latin typeface="Helvetica" pitchFamily="2" charset="0"/>
              </a:rPr>
              <a:t>HOWEVER, sometimes it also goes off when there’s an earthquake.</a:t>
            </a:r>
          </a:p>
          <a:p>
            <a:r>
              <a:rPr lang="en-US" sz="2400" dirty="0">
                <a:latin typeface="Helvetica" pitchFamily="2" charset="0"/>
              </a:rPr>
              <a:t>You’ve asked your neighbors, John and Mary, to call you if they hear the alarm go off, but…</a:t>
            </a:r>
          </a:p>
          <a:p>
            <a:pPr lvl="1"/>
            <a:r>
              <a:rPr lang="en-US" sz="2200" dirty="0">
                <a:latin typeface="Helvetica" pitchFamily="2" charset="0"/>
              </a:rPr>
              <a:t>John sometimes gets confused and *thinks* he hears the alarm when actually it’s just the phone ringing. So he sometimes calls you even when the alarm didn’t happen.</a:t>
            </a:r>
          </a:p>
          <a:p>
            <a:pPr lvl="1"/>
            <a:r>
              <a:rPr lang="en-US" sz="2200" dirty="0">
                <a:latin typeface="Helvetica" pitchFamily="2" charset="0"/>
              </a:rPr>
              <a:t>Mary likes to listen to loud music, and sometimes doesn’t hear the alarm.</a:t>
            </a:r>
          </a:p>
          <a:p>
            <a:pPr lvl="2"/>
            <a:r>
              <a:rPr lang="en-US" sz="2100" dirty="0">
                <a:latin typeface="Helvetica" pitchFamily="2" charset="0"/>
              </a:rPr>
              <a:t>And thus won’t call you sometimes even when it does go off.</a:t>
            </a:r>
          </a:p>
        </p:txBody>
      </p:sp>
      <p:pic>
        <p:nvPicPr>
          <p:cNvPr id="4" name="Picture 3">
            <a:extLst>
              <a:ext uri="{FF2B5EF4-FFF2-40B4-BE49-F238E27FC236}">
                <a16:creationId xmlns:a16="http://schemas.microsoft.com/office/drawing/2014/main" id="{CB29B4E7-59BD-CA41-9B22-FEE35E5E6782}"/>
              </a:ext>
            </a:extLst>
          </p:cNvPr>
          <p:cNvPicPr>
            <a:picLocks noChangeAspect="1"/>
          </p:cNvPicPr>
          <p:nvPr/>
        </p:nvPicPr>
        <p:blipFill>
          <a:blip r:embed="rId3"/>
          <a:stretch>
            <a:fillRect/>
          </a:stretch>
        </p:blipFill>
        <p:spPr>
          <a:xfrm>
            <a:off x="7495082" y="0"/>
            <a:ext cx="4696918" cy="2195809"/>
          </a:xfrm>
          <a:prstGeom prst="rect">
            <a:avLst/>
          </a:prstGeom>
        </p:spPr>
      </p:pic>
    </p:spTree>
    <p:extLst>
      <p:ext uri="{BB962C8B-B14F-4D97-AF65-F5344CB8AC3E}">
        <p14:creationId xmlns:p14="http://schemas.microsoft.com/office/powerpoint/2010/main" val="383872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An Alarm Problem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we’ve promised that we’re using Bayes Nets to help us answer questions based on evidence, yeah? Well…</a:t>
            </a:r>
          </a:p>
          <a:p>
            <a:r>
              <a:rPr lang="en-US" sz="2400" dirty="0">
                <a:latin typeface="Helvetica" pitchFamily="2" charset="0"/>
              </a:rPr>
              <a:t>The query: </a:t>
            </a:r>
            <a:r>
              <a:rPr lang="en-US" sz="2400" b="1" dirty="0">
                <a:latin typeface="Helvetica" pitchFamily="2" charset="0"/>
              </a:rPr>
              <a:t>Given that both Mary and John have called you, how likely is it that a burglary has actually occurred?</a:t>
            </a:r>
          </a:p>
          <a:p>
            <a:r>
              <a:rPr lang="en-US" sz="2400" dirty="0">
                <a:latin typeface="Helvetica" pitchFamily="2" charset="0"/>
              </a:rPr>
              <a:t>Good questions to ask yourself for these things?</a:t>
            </a:r>
          </a:p>
          <a:p>
            <a:pPr lvl="1"/>
            <a:r>
              <a:rPr lang="en-US" sz="2200" dirty="0">
                <a:latin typeface="Helvetica" pitchFamily="2" charset="0"/>
              </a:rPr>
              <a:t>What are the variables at play?</a:t>
            </a:r>
            <a:endParaRPr lang="en-US" sz="2000" dirty="0">
              <a:latin typeface="Helvetica" pitchFamily="2" charset="0"/>
            </a:endParaRPr>
          </a:p>
          <a:p>
            <a:pPr lvl="1"/>
            <a:r>
              <a:rPr lang="en-US" sz="2200" dirty="0">
                <a:latin typeface="Helvetica" pitchFamily="2" charset="0"/>
              </a:rPr>
              <a:t>How should we construct the network?</a:t>
            </a:r>
          </a:p>
          <a:p>
            <a:pPr lvl="1"/>
            <a:r>
              <a:rPr lang="en-US" sz="2200" dirty="0">
                <a:latin typeface="Helvetica" pitchFamily="2" charset="0"/>
              </a:rPr>
              <a:t>Given the network, how can we answer the query?</a:t>
            </a:r>
            <a:endParaRPr lang="en-US" sz="1900" dirty="0">
              <a:latin typeface="Helvetica" pitchFamily="2" charset="0"/>
            </a:endParaRPr>
          </a:p>
          <a:p>
            <a:pPr marL="0" indent="0">
              <a:buNone/>
            </a:pPr>
            <a:endParaRPr lang="en-US" sz="2200" dirty="0">
              <a:latin typeface="Helvetica" pitchFamily="2" charset="0"/>
            </a:endParaRPr>
          </a:p>
        </p:txBody>
      </p:sp>
      <p:pic>
        <p:nvPicPr>
          <p:cNvPr id="4" name="Picture 3">
            <a:extLst>
              <a:ext uri="{FF2B5EF4-FFF2-40B4-BE49-F238E27FC236}">
                <a16:creationId xmlns:a16="http://schemas.microsoft.com/office/drawing/2014/main" id="{CB29B4E7-59BD-CA41-9B22-FEE35E5E6782}"/>
              </a:ext>
            </a:extLst>
          </p:cNvPr>
          <p:cNvPicPr>
            <a:picLocks noChangeAspect="1"/>
          </p:cNvPicPr>
          <p:nvPr/>
        </p:nvPicPr>
        <p:blipFill>
          <a:blip r:embed="rId3"/>
          <a:stretch>
            <a:fillRect/>
          </a:stretch>
        </p:blipFill>
        <p:spPr>
          <a:xfrm>
            <a:off x="7495082" y="0"/>
            <a:ext cx="4696918" cy="2195809"/>
          </a:xfrm>
          <a:prstGeom prst="rect">
            <a:avLst/>
          </a:prstGeom>
        </p:spPr>
      </p:pic>
    </p:spTree>
    <p:extLst>
      <p:ext uri="{BB962C8B-B14F-4D97-AF65-F5344CB8AC3E}">
        <p14:creationId xmlns:p14="http://schemas.microsoft.com/office/powerpoint/2010/main" val="296853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 </a:t>
            </a:r>
            <a:r>
              <a:rPr lang="en-US" sz="2400" b="1" dirty="0">
                <a:latin typeface="Helvetica" pitchFamily="2" charset="0"/>
              </a:rPr>
              <a:t>Bayesian Network</a:t>
            </a:r>
            <a:r>
              <a:rPr lang="en-US" sz="2400" dirty="0">
                <a:latin typeface="Helvetica" pitchFamily="2" charset="0"/>
              </a:rPr>
              <a:t>, or Bayes Net for short, is a directed acyclic graph such that…</a:t>
            </a:r>
          </a:p>
          <a:p>
            <a:endParaRPr lang="en-US" sz="2400" dirty="0">
              <a:latin typeface="Helvetica" pitchFamily="2" charset="0"/>
            </a:endParaRPr>
          </a:p>
          <a:p>
            <a:r>
              <a:rPr lang="en-US" sz="2400" dirty="0">
                <a:latin typeface="Helvetica" pitchFamily="2" charset="0"/>
              </a:rPr>
              <a:t>Nodes in the graph represent random variables. (e.g., </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Catch</a:t>
            </a:r>
            <a:r>
              <a:rPr lang="en-US" sz="2400" dirty="0">
                <a:latin typeface="Helvetica" pitchFamily="2" charset="0"/>
              </a:rPr>
              <a:t>)</a:t>
            </a:r>
            <a:endParaRPr lang="en-US" sz="2200" dirty="0">
              <a:latin typeface="Helvetica" pitchFamily="2" charset="0"/>
            </a:endParaRPr>
          </a:p>
          <a:p>
            <a:r>
              <a:rPr lang="en-US" sz="2400" dirty="0">
                <a:latin typeface="Helvetica" pitchFamily="2" charset="0"/>
              </a:rPr>
              <a:t>Directed edges go from parent to child, and ideally represent causality (e.g., Cavity-&gt;Toothache, as opposed to Toothache-&gt;Cavity).</a:t>
            </a:r>
          </a:p>
          <a:p>
            <a:r>
              <a:rPr lang="en-US" sz="2400" dirty="0">
                <a:latin typeface="Helvetica" pitchFamily="2" charset="0"/>
              </a:rPr>
              <a:t>Each node defines a probability distribution that quantifies the effect of its parents on its value (i.e., every node has a tiny table).</a:t>
            </a:r>
          </a:p>
          <a:p>
            <a:endParaRPr lang="en-US" sz="1900" dirty="0">
              <a:latin typeface="Helvetica" pitchFamily="2" charset="0"/>
            </a:endParaRPr>
          </a:p>
        </p:txBody>
      </p:sp>
    </p:spTree>
    <p:extLst>
      <p:ext uri="{BB962C8B-B14F-4D97-AF65-F5344CB8AC3E}">
        <p14:creationId xmlns:p14="http://schemas.microsoft.com/office/powerpoint/2010/main" val="1929039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An Alarm Problem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 variables here seem to be:</a:t>
            </a:r>
          </a:p>
          <a:p>
            <a:r>
              <a:rPr lang="en-US" sz="2400" dirty="0">
                <a:latin typeface="Helvetica" pitchFamily="2" charset="0"/>
              </a:rPr>
              <a:t>Query Variable: Burglary</a:t>
            </a:r>
          </a:p>
          <a:p>
            <a:pPr lvl="1"/>
            <a:r>
              <a:rPr lang="en-US" sz="2200" dirty="0">
                <a:latin typeface="Helvetica" pitchFamily="2" charset="0"/>
              </a:rPr>
              <a:t>This is the thing we are trying to figure out. Was there a burglary?</a:t>
            </a:r>
          </a:p>
          <a:p>
            <a:r>
              <a:rPr lang="en-US" sz="2400" dirty="0">
                <a:latin typeface="Helvetica" pitchFamily="2" charset="0"/>
              </a:rPr>
              <a:t>Evidence Variables: </a:t>
            </a:r>
            <a:r>
              <a:rPr lang="en-US" sz="2400" dirty="0" err="1">
                <a:latin typeface="Helvetica" pitchFamily="2" charset="0"/>
              </a:rPr>
              <a:t>JohnCalled</a:t>
            </a:r>
            <a:r>
              <a:rPr lang="en-US" sz="2400" dirty="0">
                <a:latin typeface="Helvetica" pitchFamily="2" charset="0"/>
              </a:rPr>
              <a:t> = true, </a:t>
            </a:r>
            <a:r>
              <a:rPr lang="en-US" sz="2400" dirty="0" err="1">
                <a:latin typeface="Helvetica" pitchFamily="2" charset="0"/>
              </a:rPr>
              <a:t>MaryCalled</a:t>
            </a:r>
            <a:r>
              <a:rPr lang="en-US" sz="2400" dirty="0">
                <a:latin typeface="Helvetica" pitchFamily="2" charset="0"/>
              </a:rPr>
              <a:t> = true</a:t>
            </a:r>
          </a:p>
          <a:p>
            <a:pPr lvl="1"/>
            <a:r>
              <a:rPr lang="en-US" sz="2200" dirty="0">
                <a:latin typeface="Helvetica" pitchFamily="2" charset="0"/>
              </a:rPr>
              <a:t>These are the things we know are true. Both our neighbors called us.</a:t>
            </a:r>
          </a:p>
          <a:p>
            <a:r>
              <a:rPr lang="en-US" sz="2400" dirty="0">
                <a:latin typeface="Helvetica" pitchFamily="2" charset="0"/>
              </a:rPr>
              <a:t>Hidden Variables: Earthquake, Alarm</a:t>
            </a:r>
          </a:p>
          <a:p>
            <a:pPr lvl="1"/>
            <a:r>
              <a:rPr lang="en-US" sz="2200" dirty="0">
                <a:latin typeface="Helvetica" pitchFamily="2" charset="0"/>
              </a:rPr>
              <a:t>These are things that we don’t know about. Did the alarm go off? Was there an Earthquake? We don’t know! So need to account for all worlds here…</a:t>
            </a:r>
            <a:endParaRPr lang="en-US" sz="1800" dirty="0">
              <a:latin typeface="Helvetica" pitchFamily="2" charset="0"/>
            </a:endParaRPr>
          </a:p>
        </p:txBody>
      </p:sp>
      <p:pic>
        <p:nvPicPr>
          <p:cNvPr id="4" name="Picture 3">
            <a:extLst>
              <a:ext uri="{FF2B5EF4-FFF2-40B4-BE49-F238E27FC236}">
                <a16:creationId xmlns:a16="http://schemas.microsoft.com/office/drawing/2014/main" id="{CB29B4E7-59BD-CA41-9B22-FEE35E5E6782}"/>
              </a:ext>
            </a:extLst>
          </p:cNvPr>
          <p:cNvPicPr>
            <a:picLocks noChangeAspect="1"/>
          </p:cNvPicPr>
          <p:nvPr/>
        </p:nvPicPr>
        <p:blipFill>
          <a:blip r:embed="rId3"/>
          <a:stretch>
            <a:fillRect/>
          </a:stretch>
        </p:blipFill>
        <p:spPr>
          <a:xfrm>
            <a:off x="7495082" y="0"/>
            <a:ext cx="4696918" cy="2195809"/>
          </a:xfrm>
          <a:prstGeom prst="rect">
            <a:avLst/>
          </a:prstGeom>
        </p:spPr>
      </p:pic>
    </p:spTree>
    <p:extLst>
      <p:ext uri="{BB962C8B-B14F-4D97-AF65-F5344CB8AC3E}">
        <p14:creationId xmlns:p14="http://schemas.microsoft.com/office/powerpoint/2010/main" val="151399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One simple way for constructing the network is to assume that *all* evidence variables are conditionally independent given the query.</a:t>
            </a:r>
          </a:p>
          <a:p>
            <a:endParaRPr lang="en-US" sz="2400" dirty="0">
              <a:latin typeface="Helvetica" pitchFamily="2" charset="0"/>
            </a:endParaRPr>
          </a:p>
          <a:p>
            <a:r>
              <a:rPr lang="en-US" sz="2400" dirty="0">
                <a:latin typeface="Helvetica" pitchFamily="2" charset="0"/>
              </a:rPr>
              <a:t>(even when, you know, they might not be).</a:t>
            </a:r>
          </a:p>
          <a:p>
            <a:endParaRPr lang="en-US" sz="2400" dirty="0">
              <a:latin typeface="Helvetica" pitchFamily="2" charset="0"/>
            </a:endParaRPr>
          </a:p>
          <a:p>
            <a:r>
              <a:rPr lang="en-US" sz="2400" dirty="0">
                <a:latin typeface="Helvetica" pitchFamily="2" charset="0"/>
              </a:rPr>
              <a:t>This is called the </a:t>
            </a:r>
            <a:r>
              <a:rPr lang="en-US" sz="2400" b="1" dirty="0">
                <a:latin typeface="Helvetica" pitchFamily="2" charset="0"/>
              </a:rPr>
              <a:t>Naïve Bayes </a:t>
            </a:r>
            <a:r>
              <a:rPr lang="en-US" sz="2400" dirty="0">
                <a:latin typeface="Helvetica" pitchFamily="2" charset="0"/>
              </a:rPr>
              <a:t>assumption. </a:t>
            </a:r>
            <a:endParaRPr lang="en-US" sz="19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3501310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So, the naïve </a:t>
                </a:r>
                <a:r>
                  <a:rPr lang="en-US" sz="2400" dirty="0" err="1">
                    <a:latin typeface="Helvetica" pitchFamily="2" charset="0"/>
                  </a:rPr>
                  <a:t>bayes</a:t>
                </a:r>
                <a:r>
                  <a:rPr lang="en-US" sz="2400" dirty="0">
                    <a:latin typeface="Helvetica" pitchFamily="2" charset="0"/>
                  </a:rPr>
                  <a:t> assumption in the dentist domain, when our query is “is there a cavity” would look like this:</a:t>
                </a:r>
              </a:p>
              <a:p>
                <a:endParaRPr lang="en-US" sz="2400" dirty="0">
                  <a:latin typeface="Helvetica" pitchFamily="2" charset="0"/>
                </a:endParaRPr>
              </a:p>
              <a:p>
                <a:pPr marL="0" indent="0" algn="ctr">
                  <a:buNone/>
                </a:pPr>
                <a:r>
                  <a:rPr lang="en-US" sz="2400" dirty="0">
                    <a:latin typeface="Helvetica" pitchFamily="2" charset="0"/>
                  </a:rPr>
                  <a:t> </a:t>
                </a:r>
                <a14:m>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𝑊𝑒𝑎𝑡h𝑒𝑟</m:t>
                        </m:r>
                        <m:r>
                          <a:rPr lang="en-US" sz="2000" b="0" i="1" smtClean="0">
                            <a:latin typeface="Cambria Math" panose="02040503050406030204" pitchFamily="18" charset="0"/>
                          </a:rPr>
                          <m:t>|</m:t>
                        </m:r>
                        <m:r>
                          <a:rPr lang="en-US" sz="2000" b="0" i="1" smtClean="0">
                            <a:latin typeface="Cambria Math" panose="02040503050406030204" pitchFamily="18" charset="0"/>
                          </a:rPr>
                          <m:t>𝐶𝑎𝑣𝑖𝑡𝑦</m:t>
                        </m:r>
                        <m:r>
                          <a:rPr lang="en-US" sz="2000"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𝑇𝑜𝑜𝑡h𝑎𝑐h𝑒</m:t>
                            </m:r>
                          </m:e>
                          <m:e>
                            <m:r>
                              <a:rPr lang="en-US" sz="2000" i="1">
                                <a:latin typeface="Cambria Math" panose="02040503050406030204" pitchFamily="18" charset="0"/>
                              </a:rPr>
                              <m:t>𝐶𝑎𝑣𝑖𝑡𝑦</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𝐶𝑎𝑡𝑐h</m:t>
                            </m:r>
                          </m:e>
                          <m:e>
                            <m:r>
                              <a:rPr lang="en-US" sz="2000" i="1">
                                <a:latin typeface="Cambria Math" panose="02040503050406030204" pitchFamily="18" charset="0"/>
                              </a:rPr>
                              <m:t>𝐶𝑎𝑣𝑖𝑡𝑦</m:t>
                            </m:r>
                          </m:e>
                        </m:d>
                        <m:r>
                          <a:rPr lang="en-US" sz="2000" b="1">
                            <a:latin typeface="Cambria Math" panose="02040503050406030204" pitchFamily="18" charset="0"/>
                          </a:rPr>
                          <m:t>𝐏</m:t>
                        </m:r>
                        <m:r>
                          <a:rPr lang="en-US" sz="2000" i="1">
                            <a:latin typeface="Cambria Math" panose="02040503050406030204" pitchFamily="18" charset="0"/>
                          </a:rPr>
                          <m:t>(</m:t>
                        </m:r>
                        <m:r>
                          <a:rPr lang="en-US" sz="2000" i="1">
                            <a:latin typeface="Cambria Math" panose="02040503050406030204" pitchFamily="18" charset="0"/>
                          </a:rPr>
                          <m:t>𝐶𝑎𝑣𝑖𝑡𝑦</m:t>
                        </m:r>
                      </m:e>
                    </m:d>
                  </m:oMath>
                </a14:m>
                <a:endParaRPr lang="en-US" sz="2000" dirty="0">
                  <a:latin typeface="Helvetica" pitchFamily="2" charset="0"/>
                </a:endParaRPr>
              </a:p>
              <a:p>
                <a:pPr marL="0" indent="0" algn="ctr">
                  <a:buNone/>
                </a:pPr>
                <a:endParaRPr lang="en-US" sz="2000" dirty="0">
                  <a:latin typeface="Helvetica" pitchFamily="2" charset="0"/>
                </a:endParaRPr>
              </a:p>
              <a:p>
                <a:r>
                  <a:rPr lang="en-US" sz="2000" dirty="0">
                    <a:latin typeface="Helvetica" pitchFamily="2" charset="0"/>
                  </a:rPr>
                  <a:t>Similar to what we had before!</a:t>
                </a:r>
              </a:p>
              <a:p>
                <a:r>
                  <a:rPr lang="en-US" sz="2000" dirty="0">
                    <a:latin typeface="Helvetica" pitchFamily="2" charset="0"/>
                  </a:rPr>
                  <a:t>The difference is that now instead of Weather being absolutely independent, we’re treating it as conditionally independent through Cavity.</a:t>
                </a:r>
              </a:p>
              <a:p>
                <a:pPr marL="0" indent="0">
                  <a:buNone/>
                </a:pPr>
                <a:endParaRPr lang="en-US" sz="1900" dirty="0">
                  <a:latin typeface="Helvetica" pitchFamily="2" charset="0"/>
                </a:endParaRPr>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t="-658"/>
                </a:stretch>
              </a:blipFill>
            </p:spPr>
            <p:txBody>
              <a:bodyPr/>
              <a:lstStyle/>
              <a:p>
                <a:r>
                  <a:rPr lang="en-US">
                    <a:noFill/>
                  </a:rPr>
                  <a:t> </a:t>
                </a:r>
              </a:p>
            </p:txBody>
          </p:sp>
        </mc:Fallback>
      </mc:AlternateContent>
    </p:spTree>
    <p:extLst>
      <p:ext uri="{BB962C8B-B14F-4D97-AF65-F5344CB8AC3E}">
        <p14:creationId xmlns:p14="http://schemas.microsoft.com/office/powerpoint/2010/main" val="1889063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705447"/>
                <a:ext cx="10058400" cy="3849624"/>
              </a:xfrm>
            </p:spPr>
            <p:txBody>
              <a:bodyPr>
                <a:normAutofit/>
              </a:bodyPr>
              <a:lstStyle/>
              <a:p>
                <a:r>
                  <a:rPr lang="en-US" sz="2400" dirty="0">
                    <a:latin typeface="Helvetica" pitchFamily="2" charset="0"/>
                  </a:rPr>
                  <a:t>And just to further establish the connection of this notation and the graphs</a:t>
                </a:r>
              </a:p>
              <a:p>
                <a:pPr marL="0" indent="0" algn="ctr">
                  <a:buNone/>
                </a:pPr>
                <a:r>
                  <a:rPr lang="en-US" sz="2400" dirty="0">
                    <a:latin typeface="Helvetica" pitchFamily="2" charset="0"/>
                  </a:rPr>
                  <a:t> </a:t>
                </a:r>
                <a14:m>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𝑊𝑒𝑎𝑡h𝑒𝑟</m:t>
                        </m:r>
                        <m:r>
                          <a:rPr lang="en-US" sz="2000" b="0" i="1" smtClean="0">
                            <a:latin typeface="Cambria Math" panose="02040503050406030204" pitchFamily="18" charset="0"/>
                          </a:rPr>
                          <m:t>|</m:t>
                        </m:r>
                        <m:r>
                          <a:rPr lang="en-US" sz="2000" b="0" i="1" smtClean="0">
                            <a:latin typeface="Cambria Math" panose="02040503050406030204" pitchFamily="18" charset="0"/>
                          </a:rPr>
                          <m:t>𝐶𝑎𝑣𝑖𝑡𝑦</m:t>
                        </m:r>
                        <m:r>
                          <a:rPr lang="en-US" sz="2000"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𝑇𝑜𝑜𝑡h𝑎𝑐h𝑒</m:t>
                            </m:r>
                          </m:e>
                          <m:e>
                            <m:r>
                              <a:rPr lang="en-US" sz="2000" i="1">
                                <a:latin typeface="Cambria Math" panose="02040503050406030204" pitchFamily="18" charset="0"/>
                              </a:rPr>
                              <m:t>𝐶𝑎𝑣𝑖𝑡𝑦</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𝐶𝑎𝑡𝑐h</m:t>
                            </m:r>
                          </m:e>
                          <m:e>
                            <m:r>
                              <a:rPr lang="en-US" sz="2000" i="1">
                                <a:latin typeface="Cambria Math" panose="02040503050406030204" pitchFamily="18" charset="0"/>
                              </a:rPr>
                              <m:t>𝐶𝑎𝑣𝑖𝑡𝑦</m:t>
                            </m:r>
                          </m:e>
                        </m:d>
                        <m:r>
                          <a:rPr lang="en-US" sz="2000" b="1">
                            <a:latin typeface="Cambria Math" panose="02040503050406030204" pitchFamily="18" charset="0"/>
                          </a:rPr>
                          <m:t>𝐏</m:t>
                        </m:r>
                        <m:r>
                          <a:rPr lang="en-US" sz="2000" i="1">
                            <a:latin typeface="Cambria Math" panose="02040503050406030204" pitchFamily="18" charset="0"/>
                          </a:rPr>
                          <m:t>(</m:t>
                        </m:r>
                        <m:r>
                          <a:rPr lang="en-US" sz="2000" i="1">
                            <a:latin typeface="Cambria Math" panose="02040503050406030204" pitchFamily="18" charset="0"/>
                          </a:rPr>
                          <m:t>𝐶𝑎𝑣𝑖𝑡𝑦</m:t>
                        </m:r>
                      </m:e>
                    </m:d>
                  </m:oMath>
                </a14:m>
                <a:endParaRPr lang="en-US" sz="2000" dirty="0">
                  <a:latin typeface="Helvetica" pitchFamily="2" charset="0"/>
                </a:endParaRPr>
              </a:p>
              <a:p>
                <a:pPr marL="0" indent="0" algn="ctr">
                  <a:buNone/>
                </a:pPr>
                <a:r>
                  <a:rPr lang="en-US" sz="1900" dirty="0">
                    <a:latin typeface="Helvetica" pitchFamily="2" charset="0"/>
                  </a:rPr>
                  <a:t>Any probability distribution that has “Cavity” as evidence will have “Cavity” as its parent in the graph.</a:t>
                </a:r>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705447"/>
                <a:ext cx="10058400" cy="3849624"/>
              </a:xfrm>
              <a:blipFill>
                <a:blip r:embed="rId3"/>
                <a:stretch>
                  <a:fillRect l="-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DF060127-397D-8AF9-474E-D4E996976B2A}"/>
                  </a:ext>
                </a:extLst>
              </p:cNvPr>
              <p:cNvSpPr/>
              <p:nvPr/>
            </p:nvSpPr>
            <p:spPr>
              <a:xfrm>
                <a:off x="4711992" y="5873375"/>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𝑇𝑜𝑜𝑡h𝑎𝑐h𝑒</m:t>
                      </m:r>
                    </m:oMath>
                  </m:oMathPara>
                </a14:m>
                <a:endParaRPr lang="en-US" dirty="0">
                  <a:solidFill>
                    <a:schemeClr val="bg1"/>
                  </a:solidFill>
                </a:endParaRPr>
              </a:p>
            </p:txBody>
          </p:sp>
        </mc:Choice>
        <mc:Fallback>
          <p:sp>
            <p:nvSpPr>
              <p:cNvPr id="4" name="Oval 3">
                <a:extLst>
                  <a:ext uri="{FF2B5EF4-FFF2-40B4-BE49-F238E27FC236}">
                    <a16:creationId xmlns:a16="http://schemas.microsoft.com/office/drawing/2014/main" id="{DF060127-397D-8AF9-474E-D4E996976B2A}"/>
                  </a:ext>
                </a:extLst>
              </p:cNvPr>
              <p:cNvSpPr>
                <a:spLocks noRot="1" noChangeAspect="1" noMove="1" noResize="1" noEditPoints="1" noAdjustHandles="1" noChangeArrowheads="1" noChangeShapeType="1" noTextEdit="1"/>
              </p:cNvSpPr>
              <p:nvPr/>
            </p:nvSpPr>
            <p:spPr>
              <a:xfrm>
                <a:off x="4711992" y="5873375"/>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37039F57-8D7E-2AD3-23BA-38077B4A9387}"/>
                  </a:ext>
                </a:extLst>
              </p:cNvPr>
              <p:cNvSpPr/>
              <p:nvPr/>
            </p:nvSpPr>
            <p:spPr>
              <a:xfrm>
                <a:off x="6805900" y="5873375"/>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𝐶𝑎𝑡𝑐h</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37039F57-8D7E-2AD3-23BA-38077B4A9387}"/>
                  </a:ext>
                </a:extLst>
              </p:cNvPr>
              <p:cNvSpPr>
                <a:spLocks noRot="1" noChangeAspect="1" noMove="1" noResize="1" noEditPoints="1" noAdjustHandles="1" noChangeArrowheads="1" noChangeShapeType="1" noTextEdit="1"/>
              </p:cNvSpPr>
              <p:nvPr/>
            </p:nvSpPr>
            <p:spPr>
              <a:xfrm>
                <a:off x="6805900" y="5873375"/>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90627306-9EFB-F345-A54C-3039A97226CC}"/>
                  </a:ext>
                </a:extLst>
              </p:cNvPr>
              <p:cNvSpPr/>
              <p:nvPr/>
            </p:nvSpPr>
            <p:spPr>
              <a:xfrm>
                <a:off x="4750092" y="421855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𝐶𝑎𝑣𝑖𝑡𝑦</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90627306-9EFB-F345-A54C-3039A97226CC}"/>
                  </a:ext>
                </a:extLst>
              </p:cNvPr>
              <p:cNvSpPr>
                <a:spLocks noRot="1" noChangeAspect="1" noMove="1" noResize="1" noEditPoints="1" noAdjustHandles="1" noChangeArrowheads="1" noChangeShapeType="1" noTextEdit="1"/>
              </p:cNvSpPr>
              <p:nvPr/>
            </p:nvSpPr>
            <p:spPr>
              <a:xfrm>
                <a:off x="4750092" y="4218552"/>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C88A5EEF-7315-08E4-9F96-EA190BB8B516}"/>
                  </a:ext>
                </a:extLst>
              </p:cNvPr>
              <p:cNvSpPr/>
              <p:nvPr/>
            </p:nvSpPr>
            <p:spPr>
              <a:xfrm>
                <a:off x="2618084" y="5873375"/>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C88A5EEF-7315-08E4-9F96-EA190BB8B516}"/>
                  </a:ext>
                </a:extLst>
              </p:cNvPr>
              <p:cNvSpPr>
                <a:spLocks noRot="1" noChangeAspect="1" noMove="1" noResize="1" noEditPoints="1" noAdjustHandles="1" noChangeArrowheads="1" noChangeShapeType="1" noTextEdit="1"/>
              </p:cNvSpPr>
              <p:nvPr/>
            </p:nvSpPr>
            <p:spPr>
              <a:xfrm>
                <a:off x="2618084" y="5873375"/>
                <a:ext cx="1695691" cy="636608"/>
              </a:xfrm>
              <a:prstGeom prst="ellipse">
                <a:avLst/>
              </a:prstGeom>
              <a:blipFill>
                <a:blip r:embed="rId7"/>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87B97B7-ED84-CB4D-29F2-183483665D02}"/>
              </a:ext>
            </a:extLst>
          </p:cNvPr>
          <p:cNvCxnSpPr>
            <a:stCxn id="6" idx="4"/>
            <a:endCxn id="4" idx="0"/>
          </p:cNvCxnSpPr>
          <p:nvPr/>
        </p:nvCxnSpPr>
        <p:spPr>
          <a:xfrm flipH="1">
            <a:off x="5559838" y="4855160"/>
            <a:ext cx="38100" cy="101821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FF3932-5371-4205-B555-4B7E2AA9899B}"/>
              </a:ext>
            </a:extLst>
          </p:cNvPr>
          <p:cNvCxnSpPr>
            <a:cxnSpLocks/>
            <a:endCxn id="5" idx="0"/>
          </p:cNvCxnSpPr>
          <p:nvPr/>
        </p:nvCxnSpPr>
        <p:spPr>
          <a:xfrm>
            <a:off x="5597937" y="4855160"/>
            <a:ext cx="2055809" cy="101821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7BA4CC-B262-3C28-3170-0F798B67CEEF}"/>
              </a:ext>
            </a:extLst>
          </p:cNvPr>
          <p:cNvCxnSpPr>
            <a:cxnSpLocks/>
            <a:stCxn id="6" idx="4"/>
            <a:endCxn id="7" idx="0"/>
          </p:cNvCxnSpPr>
          <p:nvPr/>
        </p:nvCxnSpPr>
        <p:spPr>
          <a:xfrm flipH="1">
            <a:off x="3465930" y="4855160"/>
            <a:ext cx="2132008" cy="101821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77500" lnSpcReduction="20000"/>
              </a:bodyPr>
              <a:lstStyle/>
              <a:p>
                <a:r>
                  <a:rPr lang="en-US" sz="3100" dirty="0">
                    <a:latin typeface="Helvetica" pitchFamily="2" charset="0"/>
                  </a:rPr>
                  <a:t>And the naïve </a:t>
                </a:r>
                <a:r>
                  <a:rPr lang="en-US" sz="3100" dirty="0" err="1">
                    <a:latin typeface="Helvetica" pitchFamily="2" charset="0"/>
                  </a:rPr>
                  <a:t>bayes</a:t>
                </a:r>
                <a:r>
                  <a:rPr lang="en-US" sz="3100" dirty="0">
                    <a:latin typeface="Helvetica" pitchFamily="2" charset="0"/>
                  </a:rPr>
                  <a:t> assumption in the alarm domain might look like:</a:t>
                </a:r>
              </a:p>
              <a:p>
                <a:endParaRPr lang="en-US" sz="2400" dirty="0">
                  <a:latin typeface="Helvetica" pitchFamily="2" charset="0"/>
                </a:endParaRPr>
              </a:p>
              <a:p>
                <a:pPr marL="0" indent="0" algn="ctr">
                  <a:buNone/>
                </a:pPr>
                <a:r>
                  <a:rPr lang="en-US" sz="2400" dirty="0">
                    <a:latin typeface="Helvetica" pitchFamily="2" charset="0"/>
                  </a:rPr>
                  <a:t> </a:t>
                </a:r>
                <a14:m>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𝐸𝑎𝑟𝑡h𝑞𝑢𝑎𝑘𝑒</m:t>
                        </m:r>
                        <m:r>
                          <a:rPr lang="en-US" sz="2000" b="0" i="1" smtClean="0">
                            <a:latin typeface="Cambria Math" panose="02040503050406030204" pitchFamily="18" charset="0"/>
                          </a:rPr>
                          <m:t>|</m:t>
                        </m:r>
                        <m:r>
                          <a:rPr lang="en-US" sz="2000" b="0" i="1" smtClean="0">
                            <a:latin typeface="Cambria Math" panose="02040503050406030204" pitchFamily="18" charset="0"/>
                          </a:rPr>
                          <m:t>𝐵𝑢𝑟𝑔𝑙𝑎𝑟𝑦</m:t>
                        </m:r>
                        <m:r>
                          <a:rPr lang="en-US" sz="2000"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𝐴𝑙𝑎𝑟𝑚</m:t>
                            </m:r>
                          </m:e>
                          <m:e>
                            <m:r>
                              <a:rPr lang="en-US" sz="2000" b="0" i="1" smtClean="0">
                                <a:latin typeface="Cambria Math" panose="02040503050406030204" pitchFamily="18" charset="0"/>
                              </a:rPr>
                              <m:t>𝐵𝑢𝑟𝑔𝑙𝑎𝑟𝑦</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𝐽𝑜h𝑛𝐶𝑎𝑙𝑙𝑠</m:t>
                            </m:r>
                          </m:e>
                          <m:e>
                            <m:r>
                              <a:rPr lang="en-US" sz="2000" b="0" i="1" smtClean="0">
                                <a:latin typeface="Cambria Math" panose="02040503050406030204" pitchFamily="18" charset="0"/>
                              </a:rPr>
                              <m:t>𝐵𝑢𝑟𝑔𝑙𝑎𝑟𝑦</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𝑀𝑎𝑟𝑦</m:t>
                            </m:r>
                            <m:r>
                              <a:rPr lang="en-US" sz="2000" i="1">
                                <a:latin typeface="Cambria Math" panose="02040503050406030204" pitchFamily="18" charset="0"/>
                              </a:rPr>
                              <m:t>𝐶𝑎𝑙𝑙𝑠</m:t>
                            </m:r>
                          </m:e>
                          <m:e>
                            <m:r>
                              <a:rPr lang="en-US" sz="2000" i="1">
                                <a:latin typeface="Cambria Math" panose="02040503050406030204" pitchFamily="18" charset="0"/>
                              </a:rPr>
                              <m:t>𝐵𝑢𝑟𝑔𝑙𝑎𝑟𝑦</m:t>
                            </m:r>
                          </m:e>
                        </m:d>
                        <m:r>
                          <a:rPr lang="en-US" sz="2000" b="1">
                            <a:latin typeface="Cambria Math" panose="02040503050406030204" pitchFamily="18" charset="0"/>
                          </a:rPr>
                          <m:t>𝐏</m:t>
                        </m:r>
                        <m:r>
                          <a:rPr lang="en-US" sz="2000" i="1">
                            <a:latin typeface="Cambria Math" panose="02040503050406030204" pitchFamily="18" charset="0"/>
                          </a:rPr>
                          <m:t>(</m:t>
                        </m:r>
                        <m:r>
                          <a:rPr lang="en-US" sz="2000" b="0" i="1" smtClean="0">
                            <a:latin typeface="Cambria Math" panose="02040503050406030204" pitchFamily="18" charset="0"/>
                          </a:rPr>
                          <m:t>𝐵𝑢𝑟𝑔𝑙𝑎𝑟𝑦</m:t>
                        </m:r>
                      </m:e>
                    </m:d>
                  </m:oMath>
                </a14:m>
                <a:endParaRPr lang="en-US" sz="2000" dirty="0">
                  <a:latin typeface="Helvetica" pitchFamily="2" charset="0"/>
                </a:endParaRPr>
              </a:p>
              <a:p>
                <a:pPr marL="0" indent="0" algn="ctr">
                  <a:buNone/>
                </a:pPr>
                <a:endParaRPr lang="en-US" sz="2000" dirty="0">
                  <a:latin typeface="Helvetica" pitchFamily="2" charset="0"/>
                </a:endParaRPr>
              </a:p>
              <a:p>
                <a:r>
                  <a:rPr lang="en-US" sz="3100" dirty="0">
                    <a:latin typeface="Helvetica" pitchFamily="2" charset="0"/>
                  </a:rPr>
                  <a:t>Now the query is “was there a burglary” but the rest follows the same pattern as the previous slides.</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t="-1316"/>
                </a:stretch>
              </a:blipFill>
            </p:spPr>
            <p:txBody>
              <a:bodyPr/>
              <a:lstStyle/>
              <a:p>
                <a:r>
                  <a:rPr lang="en-US">
                    <a:noFill/>
                  </a:rPr>
                  <a:t> </a:t>
                </a:r>
              </a:p>
            </p:txBody>
          </p:sp>
        </mc:Fallback>
      </mc:AlternateContent>
    </p:spTree>
    <p:extLst>
      <p:ext uri="{BB962C8B-B14F-4D97-AF65-F5344CB8AC3E}">
        <p14:creationId xmlns:p14="http://schemas.microsoft.com/office/powerpoint/2010/main" val="3985961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72835" y="1773010"/>
                <a:ext cx="11446328" cy="3849624"/>
              </a:xfrm>
            </p:spPr>
            <p:txBody>
              <a:bodyPr>
                <a:normAutofit fontScale="92500"/>
              </a:bodyPr>
              <a:lstStyle/>
              <a:p>
                <a:r>
                  <a:rPr lang="en-US" sz="3100" dirty="0">
                    <a:latin typeface="Helvetica" pitchFamily="2" charset="0"/>
                  </a:rPr>
                  <a:t>So something like…</a:t>
                </a:r>
                <a:r>
                  <a:rPr lang="en-US" sz="2400" dirty="0">
                    <a:latin typeface="Helvetica" pitchFamily="2" charset="0"/>
                  </a:rPr>
                  <a:t> </a:t>
                </a:r>
                <a14:m>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𝐸𝑎𝑟𝑡h𝑞𝑢𝑎𝑘𝑒</m:t>
                        </m:r>
                        <m:r>
                          <a:rPr lang="en-US" sz="2000" b="0" i="1" smtClean="0">
                            <a:latin typeface="Cambria Math" panose="02040503050406030204" pitchFamily="18" charset="0"/>
                          </a:rPr>
                          <m:t>|</m:t>
                        </m:r>
                        <m:r>
                          <a:rPr lang="en-US" sz="2000" b="0" i="1" smtClean="0">
                            <a:latin typeface="Cambria Math" panose="02040503050406030204" pitchFamily="18" charset="0"/>
                          </a:rPr>
                          <m:t>𝐵𝑢𝑟𝑔𝑙𝑎𝑟𝑦</m:t>
                        </m:r>
                        <m:r>
                          <a:rPr lang="en-US" sz="2000"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𝐴𝑙𝑎𝑟𝑚</m:t>
                            </m:r>
                          </m:e>
                          <m:e>
                            <m:r>
                              <a:rPr lang="en-US" sz="2000" b="0" i="1" smtClean="0">
                                <a:latin typeface="Cambria Math" panose="02040503050406030204" pitchFamily="18" charset="0"/>
                              </a:rPr>
                              <m:t>𝐵𝑢𝑟𝑔𝑙𝑎𝑟𝑦</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𝐽𝑜h𝑛𝐶𝑎𝑙𝑙𝑠</m:t>
                            </m:r>
                          </m:e>
                          <m:e>
                            <m:r>
                              <a:rPr lang="en-US" sz="2000" b="0" i="1" smtClean="0">
                                <a:latin typeface="Cambria Math" panose="02040503050406030204" pitchFamily="18" charset="0"/>
                              </a:rPr>
                              <m:t>𝐵𝑢𝑟𝑔𝑙𝑎𝑟𝑦</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b="0" i="1" smtClean="0">
                                <a:latin typeface="Cambria Math" panose="02040503050406030204" pitchFamily="18" charset="0"/>
                              </a:rPr>
                              <m:t>𝑀𝑎𝑟𝑦</m:t>
                            </m:r>
                            <m:r>
                              <a:rPr lang="en-US" sz="2000" i="1">
                                <a:latin typeface="Cambria Math" panose="02040503050406030204" pitchFamily="18" charset="0"/>
                              </a:rPr>
                              <m:t>𝐶𝑎𝑙𝑙𝑠</m:t>
                            </m:r>
                          </m:e>
                          <m:e>
                            <m:r>
                              <a:rPr lang="en-US" sz="2000" i="1">
                                <a:latin typeface="Cambria Math" panose="02040503050406030204" pitchFamily="18" charset="0"/>
                              </a:rPr>
                              <m:t>𝐵𝑢𝑟𝑔𝑙𝑎𝑟𝑦</m:t>
                            </m:r>
                          </m:e>
                        </m:d>
                        <m:r>
                          <a:rPr lang="en-US" sz="2000" b="1">
                            <a:latin typeface="Cambria Math" panose="02040503050406030204" pitchFamily="18" charset="0"/>
                          </a:rPr>
                          <m:t>𝐏</m:t>
                        </m:r>
                        <m:r>
                          <a:rPr lang="en-US" sz="2000" i="1">
                            <a:latin typeface="Cambria Math" panose="02040503050406030204" pitchFamily="18" charset="0"/>
                          </a:rPr>
                          <m:t>(</m:t>
                        </m:r>
                        <m:r>
                          <a:rPr lang="en-US" sz="2000" b="0" i="1" smtClean="0">
                            <a:latin typeface="Cambria Math" panose="02040503050406030204" pitchFamily="18" charset="0"/>
                          </a:rPr>
                          <m:t>𝐵𝑢𝑟𝑔𝑙𝑎𝑟𝑦</m:t>
                        </m:r>
                      </m:e>
                    </m:d>
                  </m:oMath>
                </a14:m>
                <a:endParaRPr lang="en-US" sz="2000" dirty="0">
                  <a:latin typeface="Helvetica" pitchFamily="2" charset="0"/>
                </a:endParaRPr>
              </a:p>
              <a:p>
                <a:pPr marL="0" indent="0" algn="ctr">
                  <a:buNone/>
                </a:pPr>
                <a:endParaRPr lang="en-US" sz="20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372835" y="1773010"/>
                <a:ext cx="11446328" cy="3849624"/>
              </a:xfrm>
              <a:blipFill>
                <a:blip r:embed="rId3"/>
                <a:stretch>
                  <a:fillRect l="-1109" t="-329" r="-15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E435E80A-497E-4C43-6E71-12E0433C5E0A}"/>
                  </a:ext>
                </a:extLst>
              </p:cNvPr>
              <p:cNvSpPr/>
              <p:nvPr/>
            </p:nvSpPr>
            <p:spPr>
              <a:xfrm>
                <a:off x="4205806" y="538145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p:sp>
            <p:nvSpPr>
              <p:cNvPr id="4" name="Oval 3">
                <a:extLst>
                  <a:ext uri="{FF2B5EF4-FFF2-40B4-BE49-F238E27FC236}">
                    <a16:creationId xmlns:a16="http://schemas.microsoft.com/office/drawing/2014/main" id="{E435E80A-497E-4C43-6E71-12E0433C5E0A}"/>
                  </a:ext>
                </a:extLst>
              </p:cNvPr>
              <p:cNvSpPr>
                <a:spLocks noRot="1" noChangeAspect="1" noMove="1" noResize="1" noEditPoints="1" noAdjustHandles="1" noChangeArrowheads="1" noChangeShapeType="1" noTextEdit="1"/>
              </p:cNvSpPr>
              <p:nvPr/>
            </p:nvSpPr>
            <p:spPr>
              <a:xfrm>
                <a:off x="4205806" y="5381450"/>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764291A7-78BD-1D48-822C-B0EEEAD84E50}"/>
                  </a:ext>
                </a:extLst>
              </p:cNvPr>
              <p:cNvSpPr/>
              <p:nvPr/>
            </p:nvSpPr>
            <p:spPr>
              <a:xfrm>
                <a:off x="6299714" y="538145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764291A7-78BD-1D48-822C-B0EEEAD84E50}"/>
                  </a:ext>
                </a:extLst>
              </p:cNvPr>
              <p:cNvSpPr>
                <a:spLocks noRot="1" noChangeAspect="1" noMove="1" noResize="1" noEditPoints="1" noAdjustHandles="1" noChangeArrowheads="1" noChangeShapeType="1" noTextEdit="1"/>
              </p:cNvSpPr>
              <p:nvPr/>
            </p:nvSpPr>
            <p:spPr>
              <a:xfrm>
                <a:off x="6299714" y="5381450"/>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23D8A581-B233-C282-D551-CCCCF6DC13E4}"/>
                  </a:ext>
                </a:extLst>
              </p:cNvPr>
              <p:cNvSpPr/>
              <p:nvPr/>
            </p:nvSpPr>
            <p:spPr>
              <a:xfrm>
                <a:off x="8393622" y="538145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23D8A581-B233-C282-D551-CCCCF6DC13E4}"/>
                  </a:ext>
                </a:extLst>
              </p:cNvPr>
              <p:cNvSpPr>
                <a:spLocks noRot="1" noChangeAspect="1" noMove="1" noResize="1" noEditPoints="1" noAdjustHandles="1" noChangeArrowheads="1" noChangeShapeType="1" noTextEdit="1"/>
              </p:cNvSpPr>
              <p:nvPr/>
            </p:nvSpPr>
            <p:spPr>
              <a:xfrm>
                <a:off x="8393622" y="5381450"/>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DD365D6A-A9BF-EFCF-936D-23329ED638DF}"/>
                  </a:ext>
                </a:extLst>
              </p:cNvPr>
              <p:cNvSpPr/>
              <p:nvPr/>
            </p:nvSpPr>
            <p:spPr>
              <a:xfrm>
                <a:off x="5248154" y="3742955"/>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DD365D6A-A9BF-EFCF-936D-23329ED638DF}"/>
                  </a:ext>
                </a:extLst>
              </p:cNvPr>
              <p:cNvSpPr>
                <a:spLocks noRot="1" noChangeAspect="1" noMove="1" noResize="1" noEditPoints="1" noAdjustHandles="1" noChangeArrowheads="1" noChangeShapeType="1" noTextEdit="1"/>
              </p:cNvSpPr>
              <p:nvPr/>
            </p:nvSpPr>
            <p:spPr>
              <a:xfrm>
                <a:off x="5248154" y="3742955"/>
                <a:ext cx="1695691" cy="6366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FDB7844A-2ED0-7605-C5F2-309703CF1B53}"/>
                  </a:ext>
                </a:extLst>
              </p:cNvPr>
              <p:cNvSpPr/>
              <p:nvPr/>
            </p:nvSpPr>
            <p:spPr>
              <a:xfrm>
                <a:off x="2111898" y="538145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FDB7844A-2ED0-7605-C5F2-309703CF1B53}"/>
                  </a:ext>
                </a:extLst>
              </p:cNvPr>
              <p:cNvSpPr>
                <a:spLocks noRot="1" noChangeAspect="1" noMove="1" noResize="1" noEditPoints="1" noAdjustHandles="1" noChangeArrowheads="1" noChangeShapeType="1" noTextEdit="1"/>
              </p:cNvSpPr>
              <p:nvPr/>
            </p:nvSpPr>
            <p:spPr>
              <a:xfrm>
                <a:off x="2111898" y="5381450"/>
                <a:ext cx="1695691" cy="636608"/>
              </a:xfrm>
              <a:prstGeom prst="ellipse">
                <a:avLst/>
              </a:prstGeom>
              <a:blipFill>
                <a:blip r:embed="rId8"/>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F7CA218-F79D-479D-4EF7-4535703600F5}"/>
              </a:ext>
            </a:extLst>
          </p:cNvPr>
          <p:cNvCxnSpPr>
            <a:stCxn id="7" idx="4"/>
            <a:endCxn id="8" idx="7"/>
          </p:cNvCxnSpPr>
          <p:nvPr/>
        </p:nvCxnSpPr>
        <p:spPr>
          <a:xfrm flipH="1">
            <a:off x="3559261" y="4379563"/>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9333A37-EF46-E7C2-9D61-D4B0730EADF0}"/>
              </a:ext>
            </a:extLst>
          </p:cNvPr>
          <p:cNvCxnSpPr>
            <a:stCxn id="7" idx="4"/>
            <a:endCxn id="4" idx="0"/>
          </p:cNvCxnSpPr>
          <p:nvPr/>
        </p:nvCxnSpPr>
        <p:spPr>
          <a:xfrm flipH="1">
            <a:off x="5053652" y="4379563"/>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8306DD-DE62-CCB3-FA16-41823AECE091}"/>
              </a:ext>
            </a:extLst>
          </p:cNvPr>
          <p:cNvCxnSpPr>
            <a:stCxn id="7" idx="4"/>
            <a:endCxn id="5" idx="0"/>
          </p:cNvCxnSpPr>
          <p:nvPr/>
        </p:nvCxnSpPr>
        <p:spPr>
          <a:xfrm>
            <a:off x="6096000" y="4379563"/>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C1B025-8180-9289-4B6A-C08F5E848A51}"/>
              </a:ext>
            </a:extLst>
          </p:cNvPr>
          <p:cNvCxnSpPr>
            <a:stCxn id="7" idx="4"/>
            <a:endCxn id="6" idx="1"/>
          </p:cNvCxnSpPr>
          <p:nvPr/>
        </p:nvCxnSpPr>
        <p:spPr>
          <a:xfrm>
            <a:off x="6096000" y="4379563"/>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79CD34-8CE3-4EAC-1A53-AE88B6BBCEE6}"/>
              </a:ext>
            </a:extLst>
          </p:cNvPr>
          <p:cNvSpPr txBox="1"/>
          <p:nvPr/>
        </p:nvSpPr>
        <p:spPr>
          <a:xfrm>
            <a:off x="952307" y="6153400"/>
            <a:ext cx="10287386" cy="646331"/>
          </a:xfrm>
          <a:prstGeom prst="rect">
            <a:avLst/>
          </a:prstGeom>
          <a:noFill/>
        </p:spPr>
        <p:txBody>
          <a:bodyPr wrap="square" rtlCol="0">
            <a:spAutoFit/>
          </a:bodyPr>
          <a:lstStyle/>
          <a:p>
            <a:r>
              <a:rPr lang="en-US" dirty="0"/>
              <a:t>Now,  each node in a Bayes Net, of course, has a CPT (Conditional Probability Table) I’ll give those to you on the next slide!</a:t>
            </a:r>
          </a:p>
        </p:txBody>
      </p:sp>
    </p:spTree>
    <p:extLst>
      <p:ext uri="{BB962C8B-B14F-4D97-AF65-F5344CB8AC3E}">
        <p14:creationId xmlns:p14="http://schemas.microsoft.com/office/powerpoint/2010/main" val="1055002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1900" dirty="0">
              <a:latin typeface="Helvetica" pitchFamily="2" charset="0"/>
            </a:endParaRPr>
          </a:p>
          <a:p>
            <a:pPr marL="0" indent="0">
              <a:buNone/>
            </a:pPr>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6965D10-1F90-FA40-B104-8686B7D2EA6F}"/>
                  </a:ext>
                </a:extLst>
              </p:cNvPr>
              <p:cNvSpPr/>
              <p:nvPr/>
            </p:nvSpPr>
            <p:spPr>
              <a:xfrm>
                <a:off x="4205806"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26965D10-1F90-FA40-B104-8686B7D2EA6F}"/>
                  </a:ext>
                </a:extLst>
              </p:cNvPr>
              <p:cNvSpPr>
                <a:spLocks noRot="1" noChangeAspect="1" noMove="1" noResize="1" noEditPoints="1" noAdjustHandles="1" noChangeArrowheads="1" noChangeShapeType="1" noTextEdit="1"/>
              </p:cNvSpPr>
              <p:nvPr/>
            </p:nvSpPr>
            <p:spPr>
              <a:xfrm>
                <a:off x="4205806" y="3652689"/>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9695BC7C-4884-CD41-A5D4-F562F06AD3A8}"/>
                  </a:ext>
                </a:extLst>
              </p:cNvPr>
              <p:cNvSpPr/>
              <p:nvPr/>
            </p:nvSpPr>
            <p:spPr>
              <a:xfrm>
                <a:off x="6299714"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9695BC7C-4884-CD41-A5D4-F562F06AD3A8}"/>
                  </a:ext>
                </a:extLst>
              </p:cNvPr>
              <p:cNvSpPr>
                <a:spLocks noRot="1" noChangeAspect="1" noMove="1" noResize="1" noEditPoints="1" noAdjustHandles="1" noChangeArrowheads="1" noChangeShapeType="1" noTextEdit="1"/>
              </p:cNvSpPr>
              <p:nvPr/>
            </p:nvSpPr>
            <p:spPr>
              <a:xfrm>
                <a:off x="6299714" y="365268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5D2046F-D22D-6E41-9CDC-4B2D8149F91F}"/>
                  </a:ext>
                </a:extLst>
              </p:cNvPr>
              <p:cNvSpPr/>
              <p:nvPr/>
            </p:nvSpPr>
            <p:spPr>
              <a:xfrm>
                <a:off x="8393622"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B5D2046F-D22D-6E41-9CDC-4B2D8149F91F}"/>
                  </a:ext>
                </a:extLst>
              </p:cNvPr>
              <p:cNvSpPr>
                <a:spLocks noRot="1" noChangeAspect="1" noMove="1" noResize="1" noEditPoints="1" noAdjustHandles="1" noChangeArrowheads="1" noChangeShapeType="1" noTextEdit="1"/>
              </p:cNvSpPr>
              <p:nvPr/>
            </p:nvSpPr>
            <p:spPr>
              <a:xfrm>
                <a:off x="8393622" y="3652689"/>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C3BB0DD-24A7-FA4E-BBA0-3FABA018325B}"/>
                  </a:ext>
                </a:extLst>
              </p:cNvPr>
              <p:cNvSpPr/>
              <p:nvPr/>
            </p:nvSpPr>
            <p:spPr>
              <a:xfrm>
                <a:off x="5248154" y="201419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2C3BB0DD-24A7-FA4E-BBA0-3FABA018325B}"/>
                  </a:ext>
                </a:extLst>
              </p:cNvPr>
              <p:cNvSpPr>
                <a:spLocks noRot="1" noChangeAspect="1" noMove="1" noResize="1" noEditPoints="1" noAdjustHandles="1" noChangeArrowheads="1" noChangeShapeType="1" noTextEdit="1"/>
              </p:cNvSpPr>
              <p:nvPr/>
            </p:nvSpPr>
            <p:spPr>
              <a:xfrm>
                <a:off x="5248154" y="2014194"/>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5BA562E-F99E-744A-A8BF-E086F6C6391E}"/>
                  </a:ext>
                </a:extLst>
              </p:cNvPr>
              <p:cNvSpPr/>
              <p:nvPr/>
            </p:nvSpPr>
            <p:spPr>
              <a:xfrm>
                <a:off x="2111898"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55BA562E-F99E-744A-A8BF-E086F6C6391E}"/>
                  </a:ext>
                </a:extLst>
              </p:cNvPr>
              <p:cNvSpPr>
                <a:spLocks noRot="1" noChangeAspect="1" noMove="1" noResize="1" noEditPoints="1" noAdjustHandles="1" noChangeArrowheads="1" noChangeShapeType="1" noTextEdit="1"/>
              </p:cNvSpPr>
              <p:nvPr/>
            </p:nvSpPr>
            <p:spPr>
              <a:xfrm>
                <a:off x="2111898" y="3652689"/>
                <a:ext cx="1695691" cy="636608"/>
              </a:xfrm>
              <a:prstGeom prst="ellipse">
                <a:avLst/>
              </a:prstGeom>
              <a:blipFill>
                <a:blip r:embed="rId7"/>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660C28B-1869-7F4A-A82A-EF479E41C4BA}"/>
              </a:ext>
            </a:extLst>
          </p:cNvPr>
          <p:cNvCxnSpPr>
            <a:stCxn id="7" idx="4"/>
            <a:endCxn id="8" idx="7"/>
          </p:cNvCxnSpPr>
          <p:nvPr/>
        </p:nvCxnSpPr>
        <p:spPr>
          <a:xfrm flipH="1">
            <a:off x="3559261" y="2650802"/>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33D59B-A541-DC48-878E-29E8E8D535B1}"/>
              </a:ext>
            </a:extLst>
          </p:cNvPr>
          <p:cNvCxnSpPr>
            <a:stCxn id="7" idx="4"/>
            <a:endCxn id="4" idx="0"/>
          </p:cNvCxnSpPr>
          <p:nvPr/>
        </p:nvCxnSpPr>
        <p:spPr>
          <a:xfrm flipH="1">
            <a:off x="5053652" y="2650802"/>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6395AE-7F87-DA42-802C-5B7753D3EA4B}"/>
              </a:ext>
            </a:extLst>
          </p:cNvPr>
          <p:cNvCxnSpPr>
            <a:stCxn id="7" idx="4"/>
            <a:endCxn id="5" idx="0"/>
          </p:cNvCxnSpPr>
          <p:nvPr/>
        </p:nvCxnSpPr>
        <p:spPr>
          <a:xfrm>
            <a:off x="6096000" y="2650802"/>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191900-3594-6644-A398-5FBA0DDD817B}"/>
              </a:ext>
            </a:extLst>
          </p:cNvPr>
          <p:cNvCxnSpPr>
            <a:stCxn id="7" idx="4"/>
            <a:endCxn id="6" idx="1"/>
          </p:cNvCxnSpPr>
          <p:nvPr/>
        </p:nvCxnSpPr>
        <p:spPr>
          <a:xfrm>
            <a:off x="6096000" y="2650802"/>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93BC745F-87B1-F546-A9D6-2646E88F0DDE}"/>
                  </a:ext>
                </a:extLst>
              </p:cNvPr>
              <p:cNvGraphicFramePr>
                <a:graphicFrameLocks noGrp="1"/>
              </p:cNvGraphicFramePr>
              <p:nvPr>
                <p:extLst>
                  <p:ext uri="{D42A27DB-BD31-4B8C-83A1-F6EECF244321}">
                    <p14:modId xmlns:p14="http://schemas.microsoft.com/office/powerpoint/2010/main" val="4217848572"/>
                  </p:ext>
                </p:extLst>
              </p:nvPr>
            </p:nvGraphicFramePr>
            <p:xfrm>
              <a:off x="7147560" y="2014194"/>
              <a:ext cx="1513205" cy="736600"/>
            </p:xfrm>
            <a:graphic>
              <a:graphicData uri="http://schemas.openxmlformats.org/drawingml/2006/table">
                <a:tbl>
                  <a:tblPr firstRow="1" bandRow="1">
                    <a:tableStyleId>{5C22544A-7EE6-4342-B048-85BDC9FD1C3A}</a:tableStyleId>
                  </a:tblPr>
                  <a:tblGrid>
                    <a:gridCol w="151320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Choice>
        <mc:Fallback xmlns="">
          <p:graphicFrame>
            <p:nvGraphicFramePr>
              <p:cNvPr id="13" name="Table 12">
                <a:extLst>
                  <a:ext uri="{FF2B5EF4-FFF2-40B4-BE49-F238E27FC236}">
                    <a16:creationId xmlns:a16="http://schemas.microsoft.com/office/drawing/2014/main" id="{93BC745F-87B1-F546-A9D6-2646E88F0DDE}"/>
                  </a:ext>
                </a:extLst>
              </p:cNvPr>
              <p:cNvGraphicFramePr>
                <a:graphicFrameLocks noGrp="1"/>
              </p:cNvGraphicFramePr>
              <p:nvPr>
                <p:extLst>
                  <p:ext uri="{D42A27DB-BD31-4B8C-83A1-F6EECF244321}">
                    <p14:modId xmlns:p14="http://schemas.microsoft.com/office/powerpoint/2010/main" val="4217848572"/>
                  </p:ext>
                </p:extLst>
              </p:nvPr>
            </p:nvGraphicFramePr>
            <p:xfrm>
              <a:off x="7147560" y="2014194"/>
              <a:ext cx="1513205" cy="736600"/>
            </p:xfrm>
            <a:graphic>
              <a:graphicData uri="http://schemas.openxmlformats.org/drawingml/2006/table">
                <a:tbl>
                  <a:tblPr firstRow="1" bandRow="1">
                    <a:tableStyleId>{5C22544A-7EE6-4342-B048-85BDC9FD1C3A}</a:tableStyleId>
                  </a:tblPr>
                  <a:tblGrid>
                    <a:gridCol w="151320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t="-3448" r="-1667"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3D42FB65-4FF7-F14B-8490-377633132EE1}"/>
                  </a:ext>
                </a:extLst>
              </p:cNvPr>
              <p:cNvGraphicFramePr>
                <a:graphicFrameLocks noGrp="1"/>
              </p:cNvGraphicFramePr>
              <p:nvPr>
                <p:extLst>
                  <p:ext uri="{D42A27DB-BD31-4B8C-83A1-F6EECF244321}">
                    <p14:modId xmlns:p14="http://schemas.microsoft.com/office/powerpoint/2010/main" val="1626449947"/>
                  </p:ext>
                </p:extLst>
              </p:nvPr>
            </p:nvGraphicFramePr>
            <p:xfrm>
              <a:off x="1597828"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2"/>
                      </a:ext>
                    </a:extLst>
                  </a:tr>
                </a:tbl>
              </a:graphicData>
            </a:graphic>
          </p:graphicFrame>
        </mc:Choice>
        <mc:Fallback xmlns="">
          <p:graphicFrame>
            <p:nvGraphicFramePr>
              <p:cNvPr id="14" name="Table 13">
                <a:extLst>
                  <a:ext uri="{FF2B5EF4-FFF2-40B4-BE49-F238E27FC236}">
                    <a16:creationId xmlns:a16="http://schemas.microsoft.com/office/drawing/2014/main" id="{3D42FB65-4FF7-F14B-8490-377633132EE1}"/>
                  </a:ext>
                </a:extLst>
              </p:cNvPr>
              <p:cNvGraphicFramePr>
                <a:graphicFrameLocks noGrp="1"/>
              </p:cNvGraphicFramePr>
              <p:nvPr>
                <p:extLst>
                  <p:ext uri="{D42A27DB-BD31-4B8C-83A1-F6EECF244321}">
                    <p14:modId xmlns:p14="http://schemas.microsoft.com/office/powerpoint/2010/main" val="1626449947"/>
                  </p:ext>
                </p:extLst>
              </p:nvPr>
            </p:nvGraphicFramePr>
            <p:xfrm>
              <a:off x="1597828"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r="-59813" b="-227586"/>
                          </a:stretch>
                        </a:blipFill>
                      </a:tcPr>
                    </a:tc>
                    <a:tc>
                      <a:txBody>
                        <a:bodyPr/>
                        <a:lstStyle/>
                        <a:p>
                          <a:endParaRPr lang="en-US"/>
                        </a:p>
                      </a:txBody>
                      <a:tcPr>
                        <a:blipFill>
                          <a:blip r:embed="rId9"/>
                          <a:stretch>
                            <a:fillRect l="-172581" r="-32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t="-96667" r="-5981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t="-203448" r="-5981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90FBFCBF-FCCD-CB4D-B54C-3E930EF49781}"/>
                  </a:ext>
                </a:extLst>
              </p:cNvPr>
              <p:cNvGraphicFramePr>
                <a:graphicFrameLocks noGrp="1"/>
              </p:cNvGraphicFramePr>
              <p:nvPr>
                <p:extLst>
                  <p:ext uri="{D42A27DB-BD31-4B8C-83A1-F6EECF244321}">
                    <p14:modId xmlns:p14="http://schemas.microsoft.com/office/powerpoint/2010/main" val="4241346090"/>
                  </p:ext>
                </p:extLst>
              </p:nvPr>
            </p:nvGraphicFramePr>
            <p:xfrm>
              <a:off x="3964052" y="4554584"/>
              <a:ext cx="2131947" cy="1107440"/>
            </p:xfrm>
            <a:graphic>
              <a:graphicData uri="http://schemas.openxmlformats.org/drawingml/2006/table">
                <a:tbl>
                  <a:tblPr firstRow="1" bandRow="1">
                    <a:tableStyleId>{5C22544A-7EE6-4342-B048-85BDC9FD1C3A}</a:tableStyleId>
                  </a:tblPr>
                  <a:tblGrid>
                    <a:gridCol w="1347280">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𝑎</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0.945</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0.291</a:t>
                          </a:r>
                        </a:p>
                      </a:txBody>
                      <a:tcPr/>
                    </a:tc>
                    <a:extLst>
                      <a:ext uri="{0D108BD9-81ED-4DB2-BD59-A6C34878D82A}">
                        <a16:rowId xmlns:a16="http://schemas.microsoft.com/office/drawing/2014/main" val="10002"/>
                      </a:ext>
                    </a:extLst>
                  </a:tr>
                </a:tbl>
              </a:graphicData>
            </a:graphic>
          </p:graphicFrame>
        </mc:Choice>
        <mc:Fallback xmlns="">
          <p:graphicFrame>
            <p:nvGraphicFramePr>
              <p:cNvPr id="15" name="Table 14">
                <a:extLst>
                  <a:ext uri="{FF2B5EF4-FFF2-40B4-BE49-F238E27FC236}">
                    <a16:creationId xmlns:a16="http://schemas.microsoft.com/office/drawing/2014/main" id="{90FBFCBF-FCCD-CB4D-B54C-3E930EF49781}"/>
                  </a:ext>
                </a:extLst>
              </p:cNvPr>
              <p:cNvGraphicFramePr>
                <a:graphicFrameLocks noGrp="1"/>
              </p:cNvGraphicFramePr>
              <p:nvPr>
                <p:extLst>
                  <p:ext uri="{D42A27DB-BD31-4B8C-83A1-F6EECF244321}">
                    <p14:modId xmlns:p14="http://schemas.microsoft.com/office/powerpoint/2010/main" val="4241346090"/>
                  </p:ext>
                </p:extLst>
              </p:nvPr>
            </p:nvGraphicFramePr>
            <p:xfrm>
              <a:off x="3964052" y="4554584"/>
              <a:ext cx="2131947" cy="1107440"/>
            </p:xfrm>
            <a:graphic>
              <a:graphicData uri="http://schemas.openxmlformats.org/drawingml/2006/table">
                <a:tbl>
                  <a:tblPr firstRow="1" bandRow="1">
                    <a:tableStyleId>{5C22544A-7EE6-4342-B048-85BDC9FD1C3A}</a:tableStyleId>
                  </a:tblPr>
                  <a:tblGrid>
                    <a:gridCol w="1347280">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l="-943" r="-60377" b="-227586"/>
                          </a:stretch>
                        </a:blipFill>
                      </a:tcPr>
                    </a:tc>
                    <a:tc>
                      <a:txBody>
                        <a:bodyPr/>
                        <a:lstStyle/>
                        <a:p>
                          <a:endParaRPr lang="en-US"/>
                        </a:p>
                      </a:txBody>
                      <a:tcPr>
                        <a:blipFill>
                          <a:blip r:embed="rId10"/>
                          <a:stretch>
                            <a:fillRect l="-172581" r="-32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l="-943" t="-96667" r="-6037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0.945</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l="-943" t="-203448" r="-6037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0.291</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BF74791B-9C3B-5D42-B1E5-F1395549C431}"/>
                  </a:ext>
                </a:extLst>
              </p:cNvPr>
              <p:cNvGraphicFramePr>
                <a:graphicFrameLocks noGrp="1"/>
              </p:cNvGraphicFramePr>
              <p:nvPr>
                <p:extLst>
                  <p:ext uri="{D42A27DB-BD31-4B8C-83A1-F6EECF244321}">
                    <p14:modId xmlns:p14="http://schemas.microsoft.com/office/powerpoint/2010/main" val="1801287364"/>
                  </p:ext>
                </p:extLst>
              </p:nvPr>
            </p:nvGraphicFramePr>
            <p:xfrm>
              <a:off x="6239872"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𝑗</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0.850</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0.310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BF74791B-9C3B-5D42-B1E5-F1395549C431}"/>
                  </a:ext>
                </a:extLst>
              </p:cNvPr>
              <p:cNvGraphicFramePr>
                <a:graphicFrameLocks noGrp="1"/>
              </p:cNvGraphicFramePr>
              <p:nvPr>
                <p:extLst>
                  <p:ext uri="{D42A27DB-BD31-4B8C-83A1-F6EECF244321}">
                    <p14:modId xmlns:p14="http://schemas.microsoft.com/office/powerpoint/2010/main" val="1801287364"/>
                  </p:ext>
                </p:extLst>
              </p:nvPr>
            </p:nvGraphicFramePr>
            <p:xfrm>
              <a:off x="6239872"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1"/>
                          <a:stretch>
                            <a:fillRect l="-935" r="-58879" b="-227586"/>
                          </a:stretch>
                        </a:blipFill>
                      </a:tcPr>
                    </a:tc>
                    <a:tc>
                      <a:txBody>
                        <a:bodyPr/>
                        <a:lstStyle/>
                        <a:p>
                          <a:endParaRPr lang="en-US"/>
                        </a:p>
                      </a:txBody>
                      <a:tcPr>
                        <a:blipFill>
                          <a:blip r:embed="rId11"/>
                          <a:stretch>
                            <a:fillRect l="-174194" r="-161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935" t="-96667" r="-58879"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0.850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935" t="-203448" r="-58879"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8C99ABE-22AD-F447-AAF2-6FB8D0F0FFFA}"/>
                  </a:ext>
                </a:extLst>
              </p:cNvPr>
              <p:cNvGraphicFramePr>
                <a:graphicFrameLocks noGrp="1"/>
              </p:cNvGraphicFramePr>
              <p:nvPr>
                <p:extLst>
                  <p:ext uri="{D42A27DB-BD31-4B8C-83A1-F6EECF244321}">
                    <p14:modId xmlns:p14="http://schemas.microsoft.com/office/powerpoint/2010/main" val="1465765130"/>
                  </p:ext>
                </p:extLst>
              </p:nvPr>
            </p:nvGraphicFramePr>
            <p:xfrm>
              <a:off x="8515691" y="4567300"/>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0.665</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0.214</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E8C99ABE-22AD-F447-AAF2-6FB8D0F0FFFA}"/>
                  </a:ext>
                </a:extLst>
              </p:cNvPr>
              <p:cNvGraphicFramePr>
                <a:graphicFrameLocks noGrp="1"/>
              </p:cNvGraphicFramePr>
              <p:nvPr>
                <p:extLst>
                  <p:ext uri="{D42A27DB-BD31-4B8C-83A1-F6EECF244321}">
                    <p14:modId xmlns:p14="http://schemas.microsoft.com/office/powerpoint/2010/main" val="1465765130"/>
                  </p:ext>
                </p:extLst>
              </p:nvPr>
            </p:nvGraphicFramePr>
            <p:xfrm>
              <a:off x="8515691" y="4567300"/>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2"/>
                          <a:stretch>
                            <a:fillRect l="-935" r="-58879" b="-227586"/>
                          </a:stretch>
                        </a:blipFill>
                      </a:tcPr>
                    </a:tc>
                    <a:tc>
                      <a:txBody>
                        <a:bodyPr/>
                        <a:lstStyle/>
                        <a:p>
                          <a:endParaRPr lang="en-US"/>
                        </a:p>
                      </a:txBody>
                      <a:tcPr>
                        <a:blipFill>
                          <a:blip r:embed="rId12"/>
                          <a:stretch>
                            <a:fillRect l="-174194" r="-1613"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935" t="-96667" r="-58879"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0.665</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935" t="-203448" r="-58879"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0.214</a:t>
                          </a:r>
                        </a:p>
                      </a:txBody>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918190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872297" y="559090"/>
            <a:ext cx="10058400" cy="1371600"/>
          </a:xfrm>
        </p:spPr>
        <p:txBody>
          <a:bodyPr/>
          <a:lstStyle/>
          <a:p>
            <a:r>
              <a:rPr lang="en-US" dirty="0">
                <a:latin typeface="Helvetica" pitchFamily="2" charset="0"/>
              </a:rPr>
              <a:t>Naïve Bayes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1900" dirty="0">
              <a:latin typeface="Helvetica" pitchFamily="2" charset="0"/>
            </a:endParaRPr>
          </a:p>
          <a:p>
            <a:pPr marL="0" indent="0">
              <a:buNone/>
            </a:pPr>
            <a:endParaRPr lang="en-US" sz="2200" dirty="0">
              <a:latin typeface="Helvetica" pitchFamily="2" charset="0"/>
            </a:endParaRPr>
          </a:p>
        </p:txBody>
      </p:sp>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26965D10-1F90-FA40-B104-8686B7D2EA6F}"/>
                  </a:ext>
                </a:extLst>
              </p:cNvPr>
              <p:cNvSpPr/>
              <p:nvPr/>
            </p:nvSpPr>
            <p:spPr>
              <a:xfrm>
                <a:off x="4205806"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p:sp>
            <p:nvSpPr>
              <p:cNvPr id="4" name="Oval 3">
                <a:extLst>
                  <a:ext uri="{FF2B5EF4-FFF2-40B4-BE49-F238E27FC236}">
                    <a16:creationId xmlns:a16="http://schemas.microsoft.com/office/drawing/2014/main" id="{26965D10-1F90-FA40-B104-8686B7D2EA6F}"/>
                  </a:ext>
                </a:extLst>
              </p:cNvPr>
              <p:cNvSpPr>
                <a:spLocks noRot="1" noChangeAspect="1" noMove="1" noResize="1" noEditPoints="1" noAdjustHandles="1" noChangeArrowheads="1" noChangeShapeType="1" noTextEdit="1"/>
              </p:cNvSpPr>
              <p:nvPr/>
            </p:nvSpPr>
            <p:spPr>
              <a:xfrm>
                <a:off x="4205806" y="3652689"/>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9695BC7C-4884-CD41-A5D4-F562F06AD3A8}"/>
                  </a:ext>
                </a:extLst>
              </p:cNvPr>
              <p:cNvSpPr/>
              <p:nvPr/>
            </p:nvSpPr>
            <p:spPr>
              <a:xfrm>
                <a:off x="6299714"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9695BC7C-4884-CD41-A5D4-F562F06AD3A8}"/>
                  </a:ext>
                </a:extLst>
              </p:cNvPr>
              <p:cNvSpPr>
                <a:spLocks noRot="1" noChangeAspect="1" noMove="1" noResize="1" noEditPoints="1" noAdjustHandles="1" noChangeArrowheads="1" noChangeShapeType="1" noTextEdit="1"/>
              </p:cNvSpPr>
              <p:nvPr/>
            </p:nvSpPr>
            <p:spPr>
              <a:xfrm>
                <a:off x="6299714" y="365268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B5D2046F-D22D-6E41-9CDC-4B2D8149F91F}"/>
                  </a:ext>
                </a:extLst>
              </p:cNvPr>
              <p:cNvSpPr/>
              <p:nvPr/>
            </p:nvSpPr>
            <p:spPr>
              <a:xfrm>
                <a:off x="8393622"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B5D2046F-D22D-6E41-9CDC-4B2D8149F91F}"/>
                  </a:ext>
                </a:extLst>
              </p:cNvPr>
              <p:cNvSpPr>
                <a:spLocks noRot="1" noChangeAspect="1" noMove="1" noResize="1" noEditPoints="1" noAdjustHandles="1" noChangeArrowheads="1" noChangeShapeType="1" noTextEdit="1"/>
              </p:cNvSpPr>
              <p:nvPr/>
            </p:nvSpPr>
            <p:spPr>
              <a:xfrm>
                <a:off x="8393622" y="3652689"/>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2C3BB0DD-24A7-FA4E-BBA0-3FABA018325B}"/>
                  </a:ext>
                </a:extLst>
              </p:cNvPr>
              <p:cNvSpPr/>
              <p:nvPr/>
            </p:nvSpPr>
            <p:spPr>
              <a:xfrm>
                <a:off x="5248154" y="201419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2C3BB0DD-24A7-FA4E-BBA0-3FABA018325B}"/>
                  </a:ext>
                </a:extLst>
              </p:cNvPr>
              <p:cNvSpPr>
                <a:spLocks noRot="1" noChangeAspect="1" noMove="1" noResize="1" noEditPoints="1" noAdjustHandles="1" noChangeArrowheads="1" noChangeShapeType="1" noTextEdit="1"/>
              </p:cNvSpPr>
              <p:nvPr/>
            </p:nvSpPr>
            <p:spPr>
              <a:xfrm>
                <a:off x="5248154" y="2014194"/>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55BA562E-F99E-744A-A8BF-E086F6C6391E}"/>
                  </a:ext>
                </a:extLst>
              </p:cNvPr>
              <p:cNvSpPr/>
              <p:nvPr/>
            </p:nvSpPr>
            <p:spPr>
              <a:xfrm>
                <a:off x="2111898"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55BA562E-F99E-744A-A8BF-E086F6C6391E}"/>
                  </a:ext>
                </a:extLst>
              </p:cNvPr>
              <p:cNvSpPr>
                <a:spLocks noRot="1" noChangeAspect="1" noMove="1" noResize="1" noEditPoints="1" noAdjustHandles="1" noChangeArrowheads="1" noChangeShapeType="1" noTextEdit="1"/>
              </p:cNvSpPr>
              <p:nvPr/>
            </p:nvSpPr>
            <p:spPr>
              <a:xfrm>
                <a:off x="2111898" y="3652689"/>
                <a:ext cx="1695691" cy="636608"/>
              </a:xfrm>
              <a:prstGeom prst="ellipse">
                <a:avLst/>
              </a:prstGeom>
              <a:blipFill>
                <a:blip r:embed="rId7"/>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660C28B-1869-7F4A-A82A-EF479E41C4BA}"/>
              </a:ext>
            </a:extLst>
          </p:cNvPr>
          <p:cNvCxnSpPr>
            <a:stCxn id="7" idx="4"/>
            <a:endCxn id="8" idx="7"/>
          </p:cNvCxnSpPr>
          <p:nvPr/>
        </p:nvCxnSpPr>
        <p:spPr>
          <a:xfrm flipH="1">
            <a:off x="3559261" y="2650802"/>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33D59B-A541-DC48-878E-29E8E8D535B1}"/>
              </a:ext>
            </a:extLst>
          </p:cNvPr>
          <p:cNvCxnSpPr>
            <a:stCxn id="7" idx="4"/>
            <a:endCxn id="4" idx="0"/>
          </p:cNvCxnSpPr>
          <p:nvPr/>
        </p:nvCxnSpPr>
        <p:spPr>
          <a:xfrm flipH="1">
            <a:off x="5053652" y="2650802"/>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6395AE-7F87-DA42-802C-5B7753D3EA4B}"/>
              </a:ext>
            </a:extLst>
          </p:cNvPr>
          <p:cNvCxnSpPr>
            <a:stCxn id="7" idx="4"/>
            <a:endCxn id="5" idx="0"/>
          </p:cNvCxnSpPr>
          <p:nvPr/>
        </p:nvCxnSpPr>
        <p:spPr>
          <a:xfrm>
            <a:off x="6096000" y="2650802"/>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191900-3594-6644-A398-5FBA0DDD817B}"/>
              </a:ext>
            </a:extLst>
          </p:cNvPr>
          <p:cNvCxnSpPr>
            <a:stCxn id="7" idx="4"/>
            <a:endCxn id="6" idx="1"/>
          </p:cNvCxnSpPr>
          <p:nvPr/>
        </p:nvCxnSpPr>
        <p:spPr>
          <a:xfrm>
            <a:off x="6096000" y="2650802"/>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93BC745F-87B1-F546-A9D6-2646E88F0DDE}"/>
                  </a:ext>
                </a:extLst>
              </p:cNvPr>
              <p:cNvGraphicFramePr>
                <a:graphicFrameLocks noGrp="1"/>
              </p:cNvGraphicFramePr>
              <p:nvPr/>
            </p:nvGraphicFramePr>
            <p:xfrm>
              <a:off x="7147560" y="2014194"/>
              <a:ext cx="1513205" cy="736600"/>
            </p:xfrm>
            <a:graphic>
              <a:graphicData uri="http://schemas.openxmlformats.org/drawingml/2006/table">
                <a:tbl>
                  <a:tblPr firstRow="1" bandRow="1">
                    <a:tableStyleId>{5C22544A-7EE6-4342-B048-85BDC9FD1C3A}</a:tableStyleId>
                  </a:tblPr>
                  <a:tblGrid>
                    <a:gridCol w="151320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Choice>
        <mc:Fallback>
          <p:graphicFrame>
            <p:nvGraphicFramePr>
              <p:cNvPr id="13" name="Table 12">
                <a:extLst>
                  <a:ext uri="{FF2B5EF4-FFF2-40B4-BE49-F238E27FC236}">
                    <a16:creationId xmlns:a16="http://schemas.microsoft.com/office/drawing/2014/main" id="{93BC745F-87B1-F546-A9D6-2646E88F0DDE}"/>
                  </a:ext>
                </a:extLst>
              </p:cNvPr>
              <p:cNvGraphicFramePr>
                <a:graphicFrameLocks noGrp="1"/>
              </p:cNvGraphicFramePr>
              <p:nvPr/>
            </p:nvGraphicFramePr>
            <p:xfrm>
              <a:off x="7147560" y="2014194"/>
              <a:ext cx="1513205" cy="736600"/>
            </p:xfrm>
            <a:graphic>
              <a:graphicData uri="http://schemas.openxmlformats.org/drawingml/2006/table">
                <a:tbl>
                  <a:tblPr firstRow="1" bandRow="1">
                    <a:tableStyleId>{5C22544A-7EE6-4342-B048-85BDC9FD1C3A}</a:tableStyleId>
                  </a:tblPr>
                  <a:tblGrid>
                    <a:gridCol w="151320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t="-3448" r="-1667"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3D42FB65-4FF7-F14B-8490-377633132EE1}"/>
                  </a:ext>
                </a:extLst>
              </p:cNvPr>
              <p:cNvGraphicFramePr>
                <a:graphicFrameLocks noGrp="1"/>
              </p:cNvGraphicFramePr>
              <p:nvPr/>
            </p:nvGraphicFramePr>
            <p:xfrm>
              <a:off x="1597828"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2"/>
                      </a:ext>
                    </a:extLst>
                  </a:tr>
                </a:tbl>
              </a:graphicData>
            </a:graphic>
          </p:graphicFrame>
        </mc:Choice>
        <mc:Fallback>
          <p:graphicFrame>
            <p:nvGraphicFramePr>
              <p:cNvPr id="14" name="Table 13">
                <a:extLst>
                  <a:ext uri="{FF2B5EF4-FFF2-40B4-BE49-F238E27FC236}">
                    <a16:creationId xmlns:a16="http://schemas.microsoft.com/office/drawing/2014/main" id="{3D42FB65-4FF7-F14B-8490-377633132EE1}"/>
                  </a:ext>
                </a:extLst>
              </p:cNvPr>
              <p:cNvGraphicFramePr>
                <a:graphicFrameLocks noGrp="1"/>
              </p:cNvGraphicFramePr>
              <p:nvPr/>
            </p:nvGraphicFramePr>
            <p:xfrm>
              <a:off x="1597828"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r="-60748" b="-231034"/>
                          </a:stretch>
                        </a:blipFill>
                      </a:tcPr>
                    </a:tc>
                    <a:tc>
                      <a:txBody>
                        <a:bodyPr/>
                        <a:lstStyle/>
                        <a:p>
                          <a:endParaRPr lang="en-US"/>
                        </a:p>
                      </a:txBody>
                      <a:tcPr>
                        <a:blipFill>
                          <a:blip r:embed="rId9"/>
                          <a:stretch>
                            <a:fillRect l="-172581" r="-48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t="-96667" r="-60748"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t="-203448" r="-60748"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90FBFCBF-FCCD-CB4D-B54C-3E930EF49781}"/>
                  </a:ext>
                </a:extLst>
              </p:cNvPr>
              <p:cNvGraphicFramePr>
                <a:graphicFrameLocks noGrp="1"/>
              </p:cNvGraphicFramePr>
              <p:nvPr/>
            </p:nvGraphicFramePr>
            <p:xfrm>
              <a:off x="3964052" y="4554584"/>
              <a:ext cx="2131947" cy="1107440"/>
            </p:xfrm>
            <a:graphic>
              <a:graphicData uri="http://schemas.openxmlformats.org/drawingml/2006/table">
                <a:tbl>
                  <a:tblPr firstRow="1" bandRow="1">
                    <a:tableStyleId>{5C22544A-7EE6-4342-B048-85BDC9FD1C3A}</a:tableStyleId>
                  </a:tblPr>
                  <a:tblGrid>
                    <a:gridCol w="1347280">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𝑎</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0.945</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0.291</a:t>
                          </a:r>
                        </a:p>
                      </a:txBody>
                      <a:tcPr/>
                    </a:tc>
                    <a:extLst>
                      <a:ext uri="{0D108BD9-81ED-4DB2-BD59-A6C34878D82A}">
                        <a16:rowId xmlns:a16="http://schemas.microsoft.com/office/drawing/2014/main" val="10002"/>
                      </a:ext>
                    </a:extLst>
                  </a:tr>
                </a:tbl>
              </a:graphicData>
            </a:graphic>
          </p:graphicFrame>
        </mc:Choice>
        <mc:Fallback>
          <p:graphicFrame>
            <p:nvGraphicFramePr>
              <p:cNvPr id="15" name="Table 14">
                <a:extLst>
                  <a:ext uri="{FF2B5EF4-FFF2-40B4-BE49-F238E27FC236}">
                    <a16:creationId xmlns:a16="http://schemas.microsoft.com/office/drawing/2014/main" id="{90FBFCBF-FCCD-CB4D-B54C-3E930EF49781}"/>
                  </a:ext>
                </a:extLst>
              </p:cNvPr>
              <p:cNvGraphicFramePr>
                <a:graphicFrameLocks noGrp="1"/>
              </p:cNvGraphicFramePr>
              <p:nvPr/>
            </p:nvGraphicFramePr>
            <p:xfrm>
              <a:off x="3964052" y="4554584"/>
              <a:ext cx="2131947" cy="1107440"/>
            </p:xfrm>
            <a:graphic>
              <a:graphicData uri="http://schemas.openxmlformats.org/drawingml/2006/table">
                <a:tbl>
                  <a:tblPr firstRow="1" bandRow="1">
                    <a:tableStyleId>{5C22544A-7EE6-4342-B048-85BDC9FD1C3A}</a:tableStyleId>
                  </a:tblPr>
                  <a:tblGrid>
                    <a:gridCol w="1347280">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l="-943" r="-61321" b="-231034"/>
                          </a:stretch>
                        </a:blipFill>
                      </a:tcPr>
                    </a:tc>
                    <a:tc>
                      <a:txBody>
                        <a:bodyPr/>
                        <a:lstStyle/>
                        <a:p>
                          <a:endParaRPr lang="en-US"/>
                        </a:p>
                      </a:txBody>
                      <a:tcPr>
                        <a:blipFill>
                          <a:blip r:embed="rId10"/>
                          <a:stretch>
                            <a:fillRect l="-172581" r="-48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l="-943" t="-96667" r="-61321"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0.945</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l="-943" t="-203448" r="-61321"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0.291</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BF74791B-9C3B-5D42-B1E5-F1395549C431}"/>
                  </a:ext>
                </a:extLst>
              </p:cNvPr>
              <p:cNvGraphicFramePr>
                <a:graphicFrameLocks noGrp="1"/>
              </p:cNvGraphicFramePr>
              <p:nvPr/>
            </p:nvGraphicFramePr>
            <p:xfrm>
              <a:off x="6239872"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𝑗</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0.850</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0.310</a:t>
                          </a:r>
                        </a:p>
                      </a:txBody>
                      <a:tcPr/>
                    </a:tc>
                    <a:extLst>
                      <a:ext uri="{0D108BD9-81ED-4DB2-BD59-A6C34878D82A}">
                        <a16:rowId xmlns:a16="http://schemas.microsoft.com/office/drawing/2014/main" val="10002"/>
                      </a:ext>
                    </a:extLst>
                  </a:tr>
                </a:tbl>
              </a:graphicData>
            </a:graphic>
          </p:graphicFrame>
        </mc:Choice>
        <mc:Fallback>
          <p:graphicFrame>
            <p:nvGraphicFramePr>
              <p:cNvPr id="16" name="Table 15">
                <a:extLst>
                  <a:ext uri="{FF2B5EF4-FFF2-40B4-BE49-F238E27FC236}">
                    <a16:creationId xmlns:a16="http://schemas.microsoft.com/office/drawing/2014/main" id="{BF74791B-9C3B-5D42-B1E5-F1395549C431}"/>
                  </a:ext>
                </a:extLst>
              </p:cNvPr>
              <p:cNvGraphicFramePr>
                <a:graphicFrameLocks noGrp="1"/>
              </p:cNvGraphicFramePr>
              <p:nvPr/>
            </p:nvGraphicFramePr>
            <p:xfrm>
              <a:off x="6239872"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1"/>
                          <a:stretch>
                            <a:fillRect l="-935" r="-59813" b="-231034"/>
                          </a:stretch>
                        </a:blipFill>
                      </a:tcPr>
                    </a:tc>
                    <a:tc>
                      <a:txBody>
                        <a:bodyPr/>
                        <a:lstStyle/>
                        <a:p>
                          <a:endParaRPr lang="en-US"/>
                        </a:p>
                      </a:txBody>
                      <a:tcPr>
                        <a:blipFill>
                          <a:blip r:embed="rId11"/>
                          <a:stretch>
                            <a:fillRect l="-174194" r="-32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935" t="-96667" r="-59813"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0.850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935" t="-203448" r="-5981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E8C99ABE-22AD-F447-AAF2-6FB8D0F0FFFA}"/>
                  </a:ext>
                </a:extLst>
              </p:cNvPr>
              <p:cNvGraphicFramePr>
                <a:graphicFrameLocks noGrp="1"/>
              </p:cNvGraphicFramePr>
              <p:nvPr/>
            </p:nvGraphicFramePr>
            <p:xfrm>
              <a:off x="8515691" y="4567300"/>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0.665</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0.214</a:t>
                          </a:r>
                        </a:p>
                      </a:txBody>
                      <a:tcPr/>
                    </a:tc>
                    <a:extLst>
                      <a:ext uri="{0D108BD9-81ED-4DB2-BD59-A6C34878D82A}">
                        <a16:rowId xmlns:a16="http://schemas.microsoft.com/office/drawing/2014/main" val="10002"/>
                      </a:ext>
                    </a:extLst>
                  </a:tr>
                </a:tbl>
              </a:graphicData>
            </a:graphic>
          </p:graphicFrame>
        </mc:Choice>
        <mc:Fallback>
          <p:graphicFrame>
            <p:nvGraphicFramePr>
              <p:cNvPr id="17" name="Table 16">
                <a:extLst>
                  <a:ext uri="{FF2B5EF4-FFF2-40B4-BE49-F238E27FC236}">
                    <a16:creationId xmlns:a16="http://schemas.microsoft.com/office/drawing/2014/main" id="{E8C99ABE-22AD-F447-AAF2-6FB8D0F0FFFA}"/>
                  </a:ext>
                </a:extLst>
              </p:cNvPr>
              <p:cNvGraphicFramePr>
                <a:graphicFrameLocks noGrp="1"/>
              </p:cNvGraphicFramePr>
              <p:nvPr/>
            </p:nvGraphicFramePr>
            <p:xfrm>
              <a:off x="8515691" y="4567300"/>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2"/>
                          <a:stretch>
                            <a:fillRect l="-935" r="-59813" b="-231034"/>
                          </a:stretch>
                        </a:blipFill>
                      </a:tcPr>
                    </a:tc>
                    <a:tc>
                      <a:txBody>
                        <a:bodyPr/>
                        <a:lstStyle/>
                        <a:p>
                          <a:endParaRPr lang="en-US"/>
                        </a:p>
                      </a:txBody>
                      <a:tcPr>
                        <a:blipFill>
                          <a:blip r:embed="rId12"/>
                          <a:stretch>
                            <a:fillRect l="-174194" r="-32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935" t="-96667" r="-59813"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0.665</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935" t="-203448" r="-5981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0.214</a:t>
                          </a:r>
                        </a:p>
                      </a:txBody>
                      <a:tcPr/>
                    </a:tc>
                    <a:extLst>
                      <a:ext uri="{0D108BD9-81ED-4DB2-BD59-A6C34878D82A}">
                        <a16:rowId xmlns:a16="http://schemas.microsoft.com/office/drawing/2014/main" val="10002"/>
                      </a:ext>
                    </a:extLst>
                  </a:tr>
                </a:tbl>
              </a:graphicData>
            </a:graphic>
          </p:graphicFrame>
        </mc:Fallback>
      </mc:AlternateContent>
      <p:sp>
        <p:nvSpPr>
          <p:cNvPr id="18" name="TextBox 17">
            <a:extLst>
              <a:ext uri="{FF2B5EF4-FFF2-40B4-BE49-F238E27FC236}">
                <a16:creationId xmlns:a16="http://schemas.microsoft.com/office/drawing/2014/main" id="{896AB96D-AE0C-1B45-0AE4-8BAE79624415}"/>
              </a:ext>
            </a:extLst>
          </p:cNvPr>
          <p:cNvSpPr txBox="1"/>
          <p:nvPr/>
        </p:nvSpPr>
        <p:spPr>
          <a:xfrm>
            <a:off x="3559261" y="401847"/>
            <a:ext cx="8393253" cy="1754326"/>
          </a:xfrm>
          <a:prstGeom prst="rect">
            <a:avLst/>
          </a:prstGeom>
          <a:noFill/>
        </p:spPr>
        <p:txBody>
          <a:bodyPr wrap="square" rtlCol="0">
            <a:spAutoFit/>
          </a:bodyPr>
          <a:lstStyle/>
          <a:p>
            <a:r>
              <a:rPr lang="en-US" dirty="0"/>
              <a:t>One thing to pay attention to here: it doesn’t matter what the value of Burglary is – the probability of an </a:t>
            </a:r>
            <a:r>
              <a:rPr lang="en-US" dirty="0" err="1"/>
              <a:t>Earthqake</a:t>
            </a:r>
            <a:r>
              <a:rPr lang="en-US" dirty="0"/>
              <a:t> happening is the same.</a:t>
            </a:r>
          </a:p>
          <a:p>
            <a:r>
              <a:rPr lang="en-US" dirty="0"/>
              <a:t> </a:t>
            </a:r>
          </a:p>
          <a:p>
            <a:r>
              <a:rPr lang="en-US" dirty="0"/>
              <a:t>This implies that it doesn’t matter what the value of burglary is, earthquake is unaffected.  Which implies they aren’t dependent on each other in this way!</a:t>
            </a:r>
          </a:p>
        </p:txBody>
      </p:sp>
      <p:sp>
        <p:nvSpPr>
          <p:cNvPr id="19" name="Rectangle 18">
            <a:extLst>
              <a:ext uri="{FF2B5EF4-FFF2-40B4-BE49-F238E27FC236}">
                <a16:creationId xmlns:a16="http://schemas.microsoft.com/office/drawing/2014/main" id="{F1736927-B2DE-FC00-2DE9-01D1D5FF3745}"/>
              </a:ext>
            </a:extLst>
          </p:cNvPr>
          <p:cNvSpPr/>
          <p:nvPr/>
        </p:nvSpPr>
        <p:spPr>
          <a:xfrm>
            <a:off x="1597828" y="4914900"/>
            <a:ext cx="2209761" cy="881743"/>
          </a:xfrm>
          <a:prstGeom prst="rect">
            <a:avLst/>
          </a:prstGeom>
          <a:solidFill>
            <a:srgbClr val="FFFF00">
              <a:alpha val="2375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30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872297" y="559090"/>
            <a:ext cx="10058400" cy="1371600"/>
          </a:xfrm>
        </p:spPr>
        <p:txBody>
          <a:bodyPr/>
          <a:lstStyle/>
          <a:p>
            <a:r>
              <a:rPr lang="en-US" dirty="0">
                <a:latin typeface="Helvetica" pitchFamily="2" charset="0"/>
              </a:rPr>
              <a:t>Naïve Bayes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1900" dirty="0">
              <a:latin typeface="Helvetica" pitchFamily="2" charset="0"/>
            </a:endParaRPr>
          </a:p>
          <a:p>
            <a:pPr marL="0" indent="0">
              <a:buNone/>
            </a:pPr>
            <a:endParaRPr lang="en-US" sz="2200" dirty="0">
              <a:latin typeface="Helvetica" pitchFamily="2" charset="0"/>
            </a:endParaRPr>
          </a:p>
        </p:txBody>
      </p:sp>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26965D10-1F90-FA40-B104-8686B7D2EA6F}"/>
                  </a:ext>
                </a:extLst>
              </p:cNvPr>
              <p:cNvSpPr/>
              <p:nvPr/>
            </p:nvSpPr>
            <p:spPr>
              <a:xfrm>
                <a:off x="4205806"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p:sp>
            <p:nvSpPr>
              <p:cNvPr id="4" name="Oval 3">
                <a:extLst>
                  <a:ext uri="{FF2B5EF4-FFF2-40B4-BE49-F238E27FC236}">
                    <a16:creationId xmlns:a16="http://schemas.microsoft.com/office/drawing/2014/main" id="{26965D10-1F90-FA40-B104-8686B7D2EA6F}"/>
                  </a:ext>
                </a:extLst>
              </p:cNvPr>
              <p:cNvSpPr>
                <a:spLocks noRot="1" noChangeAspect="1" noMove="1" noResize="1" noEditPoints="1" noAdjustHandles="1" noChangeArrowheads="1" noChangeShapeType="1" noTextEdit="1"/>
              </p:cNvSpPr>
              <p:nvPr/>
            </p:nvSpPr>
            <p:spPr>
              <a:xfrm>
                <a:off x="4205806" y="3652689"/>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9695BC7C-4884-CD41-A5D4-F562F06AD3A8}"/>
                  </a:ext>
                </a:extLst>
              </p:cNvPr>
              <p:cNvSpPr/>
              <p:nvPr/>
            </p:nvSpPr>
            <p:spPr>
              <a:xfrm>
                <a:off x="6299714"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9695BC7C-4884-CD41-A5D4-F562F06AD3A8}"/>
                  </a:ext>
                </a:extLst>
              </p:cNvPr>
              <p:cNvSpPr>
                <a:spLocks noRot="1" noChangeAspect="1" noMove="1" noResize="1" noEditPoints="1" noAdjustHandles="1" noChangeArrowheads="1" noChangeShapeType="1" noTextEdit="1"/>
              </p:cNvSpPr>
              <p:nvPr/>
            </p:nvSpPr>
            <p:spPr>
              <a:xfrm>
                <a:off x="6299714" y="365268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B5D2046F-D22D-6E41-9CDC-4B2D8149F91F}"/>
                  </a:ext>
                </a:extLst>
              </p:cNvPr>
              <p:cNvSpPr/>
              <p:nvPr/>
            </p:nvSpPr>
            <p:spPr>
              <a:xfrm>
                <a:off x="8393622"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B5D2046F-D22D-6E41-9CDC-4B2D8149F91F}"/>
                  </a:ext>
                </a:extLst>
              </p:cNvPr>
              <p:cNvSpPr>
                <a:spLocks noRot="1" noChangeAspect="1" noMove="1" noResize="1" noEditPoints="1" noAdjustHandles="1" noChangeArrowheads="1" noChangeShapeType="1" noTextEdit="1"/>
              </p:cNvSpPr>
              <p:nvPr/>
            </p:nvSpPr>
            <p:spPr>
              <a:xfrm>
                <a:off x="8393622" y="3652689"/>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2C3BB0DD-24A7-FA4E-BBA0-3FABA018325B}"/>
                  </a:ext>
                </a:extLst>
              </p:cNvPr>
              <p:cNvSpPr/>
              <p:nvPr/>
            </p:nvSpPr>
            <p:spPr>
              <a:xfrm>
                <a:off x="5248154" y="201419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2C3BB0DD-24A7-FA4E-BBA0-3FABA018325B}"/>
                  </a:ext>
                </a:extLst>
              </p:cNvPr>
              <p:cNvSpPr>
                <a:spLocks noRot="1" noChangeAspect="1" noMove="1" noResize="1" noEditPoints="1" noAdjustHandles="1" noChangeArrowheads="1" noChangeShapeType="1" noTextEdit="1"/>
              </p:cNvSpPr>
              <p:nvPr/>
            </p:nvSpPr>
            <p:spPr>
              <a:xfrm>
                <a:off x="5248154" y="2014194"/>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55BA562E-F99E-744A-A8BF-E086F6C6391E}"/>
                  </a:ext>
                </a:extLst>
              </p:cNvPr>
              <p:cNvSpPr/>
              <p:nvPr/>
            </p:nvSpPr>
            <p:spPr>
              <a:xfrm>
                <a:off x="2111898" y="365268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55BA562E-F99E-744A-A8BF-E086F6C6391E}"/>
                  </a:ext>
                </a:extLst>
              </p:cNvPr>
              <p:cNvSpPr>
                <a:spLocks noRot="1" noChangeAspect="1" noMove="1" noResize="1" noEditPoints="1" noAdjustHandles="1" noChangeArrowheads="1" noChangeShapeType="1" noTextEdit="1"/>
              </p:cNvSpPr>
              <p:nvPr/>
            </p:nvSpPr>
            <p:spPr>
              <a:xfrm>
                <a:off x="2111898" y="3652689"/>
                <a:ext cx="1695691" cy="636608"/>
              </a:xfrm>
              <a:prstGeom prst="ellipse">
                <a:avLst/>
              </a:prstGeom>
              <a:blipFill>
                <a:blip r:embed="rId7"/>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660C28B-1869-7F4A-A82A-EF479E41C4BA}"/>
              </a:ext>
            </a:extLst>
          </p:cNvPr>
          <p:cNvCxnSpPr>
            <a:stCxn id="7" idx="4"/>
            <a:endCxn id="8" idx="7"/>
          </p:cNvCxnSpPr>
          <p:nvPr/>
        </p:nvCxnSpPr>
        <p:spPr>
          <a:xfrm flipH="1">
            <a:off x="3559261" y="2650802"/>
            <a:ext cx="2536739"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33D59B-A541-DC48-878E-29E8E8D535B1}"/>
              </a:ext>
            </a:extLst>
          </p:cNvPr>
          <p:cNvCxnSpPr>
            <a:stCxn id="7" idx="4"/>
            <a:endCxn id="4" idx="0"/>
          </p:cNvCxnSpPr>
          <p:nvPr/>
        </p:nvCxnSpPr>
        <p:spPr>
          <a:xfrm flipH="1">
            <a:off x="5053652" y="2650802"/>
            <a:ext cx="1042348"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6395AE-7F87-DA42-802C-5B7753D3EA4B}"/>
              </a:ext>
            </a:extLst>
          </p:cNvPr>
          <p:cNvCxnSpPr>
            <a:stCxn id="7" idx="4"/>
            <a:endCxn id="5" idx="0"/>
          </p:cNvCxnSpPr>
          <p:nvPr/>
        </p:nvCxnSpPr>
        <p:spPr>
          <a:xfrm>
            <a:off x="6096000" y="2650802"/>
            <a:ext cx="1051560" cy="10018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191900-3594-6644-A398-5FBA0DDD817B}"/>
              </a:ext>
            </a:extLst>
          </p:cNvPr>
          <p:cNvCxnSpPr>
            <a:stCxn id="7" idx="4"/>
            <a:endCxn id="6" idx="1"/>
          </p:cNvCxnSpPr>
          <p:nvPr/>
        </p:nvCxnSpPr>
        <p:spPr>
          <a:xfrm>
            <a:off x="6096000" y="2650802"/>
            <a:ext cx="2545950" cy="109511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93BC745F-87B1-F546-A9D6-2646E88F0DDE}"/>
                  </a:ext>
                </a:extLst>
              </p:cNvPr>
              <p:cNvGraphicFramePr>
                <a:graphicFrameLocks noGrp="1"/>
              </p:cNvGraphicFramePr>
              <p:nvPr/>
            </p:nvGraphicFramePr>
            <p:xfrm>
              <a:off x="7147560" y="2014194"/>
              <a:ext cx="1513205" cy="736600"/>
            </p:xfrm>
            <a:graphic>
              <a:graphicData uri="http://schemas.openxmlformats.org/drawingml/2006/table">
                <a:tbl>
                  <a:tblPr firstRow="1" bandRow="1">
                    <a:tableStyleId>{5C22544A-7EE6-4342-B048-85BDC9FD1C3A}</a:tableStyleId>
                  </a:tblPr>
                  <a:tblGrid>
                    <a:gridCol w="151320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Choice>
        <mc:Fallback>
          <p:graphicFrame>
            <p:nvGraphicFramePr>
              <p:cNvPr id="13" name="Table 12">
                <a:extLst>
                  <a:ext uri="{FF2B5EF4-FFF2-40B4-BE49-F238E27FC236}">
                    <a16:creationId xmlns:a16="http://schemas.microsoft.com/office/drawing/2014/main" id="{93BC745F-87B1-F546-A9D6-2646E88F0DDE}"/>
                  </a:ext>
                </a:extLst>
              </p:cNvPr>
              <p:cNvGraphicFramePr>
                <a:graphicFrameLocks noGrp="1"/>
              </p:cNvGraphicFramePr>
              <p:nvPr/>
            </p:nvGraphicFramePr>
            <p:xfrm>
              <a:off x="7147560" y="2014194"/>
              <a:ext cx="1513205" cy="736600"/>
            </p:xfrm>
            <a:graphic>
              <a:graphicData uri="http://schemas.openxmlformats.org/drawingml/2006/table">
                <a:tbl>
                  <a:tblPr firstRow="1" bandRow="1">
                    <a:tableStyleId>{5C22544A-7EE6-4342-B048-85BDC9FD1C3A}</a:tableStyleId>
                  </a:tblPr>
                  <a:tblGrid>
                    <a:gridCol w="151320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t="-3448" r="-1667"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3D42FB65-4FF7-F14B-8490-377633132EE1}"/>
                  </a:ext>
                </a:extLst>
              </p:cNvPr>
              <p:cNvGraphicFramePr>
                <a:graphicFrameLocks noGrp="1"/>
              </p:cNvGraphicFramePr>
              <p:nvPr/>
            </p:nvGraphicFramePr>
            <p:xfrm>
              <a:off x="1597828"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2"/>
                      </a:ext>
                    </a:extLst>
                  </a:tr>
                </a:tbl>
              </a:graphicData>
            </a:graphic>
          </p:graphicFrame>
        </mc:Choice>
        <mc:Fallback>
          <p:graphicFrame>
            <p:nvGraphicFramePr>
              <p:cNvPr id="14" name="Table 13">
                <a:extLst>
                  <a:ext uri="{FF2B5EF4-FFF2-40B4-BE49-F238E27FC236}">
                    <a16:creationId xmlns:a16="http://schemas.microsoft.com/office/drawing/2014/main" id="{3D42FB65-4FF7-F14B-8490-377633132EE1}"/>
                  </a:ext>
                </a:extLst>
              </p:cNvPr>
              <p:cNvGraphicFramePr>
                <a:graphicFrameLocks noGrp="1"/>
              </p:cNvGraphicFramePr>
              <p:nvPr/>
            </p:nvGraphicFramePr>
            <p:xfrm>
              <a:off x="1597828"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r="-60748" b="-231034"/>
                          </a:stretch>
                        </a:blipFill>
                      </a:tcPr>
                    </a:tc>
                    <a:tc>
                      <a:txBody>
                        <a:bodyPr/>
                        <a:lstStyle/>
                        <a:p>
                          <a:endParaRPr lang="en-US"/>
                        </a:p>
                      </a:txBody>
                      <a:tcPr>
                        <a:blipFill>
                          <a:blip r:embed="rId9"/>
                          <a:stretch>
                            <a:fillRect l="-172581" r="-48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t="-96667" r="-60748"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t="-203448" r="-60748"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90FBFCBF-FCCD-CB4D-B54C-3E930EF49781}"/>
                  </a:ext>
                </a:extLst>
              </p:cNvPr>
              <p:cNvGraphicFramePr>
                <a:graphicFrameLocks noGrp="1"/>
              </p:cNvGraphicFramePr>
              <p:nvPr/>
            </p:nvGraphicFramePr>
            <p:xfrm>
              <a:off x="3964052" y="4554584"/>
              <a:ext cx="2131947" cy="1107440"/>
            </p:xfrm>
            <a:graphic>
              <a:graphicData uri="http://schemas.openxmlformats.org/drawingml/2006/table">
                <a:tbl>
                  <a:tblPr firstRow="1" bandRow="1">
                    <a:tableStyleId>{5C22544A-7EE6-4342-B048-85BDC9FD1C3A}</a:tableStyleId>
                  </a:tblPr>
                  <a:tblGrid>
                    <a:gridCol w="1347280">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𝑎</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0.945</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0.291</a:t>
                          </a:r>
                        </a:p>
                      </a:txBody>
                      <a:tcPr/>
                    </a:tc>
                    <a:extLst>
                      <a:ext uri="{0D108BD9-81ED-4DB2-BD59-A6C34878D82A}">
                        <a16:rowId xmlns:a16="http://schemas.microsoft.com/office/drawing/2014/main" val="10002"/>
                      </a:ext>
                    </a:extLst>
                  </a:tr>
                </a:tbl>
              </a:graphicData>
            </a:graphic>
          </p:graphicFrame>
        </mc:Choice>
        <mc:Fallback>
          <p:graphicFrame>
            <p:nvGraphicFramePr>
              <p:cNvPr id="15" name="Table 14">
                <a:extLst>
                  <a:ext uri="{FF2B5EF4-FFF2-40B4-BE49-F238E27FC236}">
                    <a16:creationId xmlns:a16="http://schemas.microsoft.com/office/drawing/2014/main" id="{90FBFCBF-FCCD-CB4D-B54C-3E930EF49781}"/>
                  </a:ext>
                </a:extLst>
              </p:cNvPr>
              <p:cNvGraphicFramePr>
                <a:graphicFrameLocks noGrp="1"/>
              </p:cNvGraphicFramePr>
              <p:nvPr/>
            </p:nvGraphicFramePr>
            <p:xfrm>
              <a:off x="3964052" y="4554584"/>
              <a:ext cx="2131947" cy="1107440"/>
            </p:xfrm>
            <a:graphic>
              <a:graphicData uri="http://schemas.openxmlformats.org/drawingml/2006/table">
                <a:tbl>
                  <a:tblPr firstRow="1" bandRow="1">
                    <a:tableStyleId>{5C22544A-7EE6-4342-B048-85BDC9FD1C3A}</a:tableStyleId>
                  </a:tblPr>
                  <a:tblGrid>
                    <a:gridCol w="1347280">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l="-943" r="-61321" b="-231034"/>
                          </a:stretch>
                        </a:blipFill>
                      </a:tcPr>
                    </a:tc>
                    <a:tc>
                      <a:txBody>
                        <a:bodyPr/>
                        <a:lstStyle/>
                        <a:p>
                          <a:endParaRPr lang="en-US"/>
                        </a:p>
                      </a:txBody>
                      <a:tcPr>
                        <a:blipFill>
                          <a:blip r:embed="rId10"/>
                          <a:stretch>
                            <a:fillRect l="-172581" r="-4839"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l="-943" t="-96667" r="-61321"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0.945</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l="-943" t="-203448" r="-61321"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0.291</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BF74791B-9C3B-5D42-B1E5-F1395549C431}"/>
                  </a:ext>
                </a:extLst>
              </p:cNvPr>
              <p:cNvGraphicFramePr>
                <a:graphicFrameLocks noGrp="1"/>
              </p:cNvGraphicFramePr>
              <p:nvPr/>
            </p:nvGraphicFramePr>
            <p:xfrm>
              <a:off x="6239872"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𝑗</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0.850</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0.310</a:t>
                          </a:r>
                        </a:p>
                      </a:txBody>
                      <a:tcPr/>
                    </a:tc>
                    <a:extLst>
                      <a:ext uri="{0D108BD9-81ED-4DB2-BD59-A6C34878D82A}">
                        <a16:rowId xmlns:a16="http://schemas.microsoft.com/office/drawing/2014/main" val="10002"/>
                      </a:ext>
                    </a:extLst>
                  </a:tr>
                </a:tbl>
              </a:graphicData>
            </a:graphic>
          </p:graphicFrame>
        </mc:Choice>
        <mc:Fallback>
          <p:graphicFrame>
            <p:nvGraphicFramePr>
              <p:cNvPr id="16" name="Table 15">
                <a:extLst>
                  <a:ext uri="{FF2B5EF4-FFF2-40B4-BE49-F238E27FC236}">
                    <a16:creationId xmlns:a16="http://schemas.microsoft.com/office/drawing/2014/main" id="{BF74791B-9C3B-5D42-B1E5-F1395549C431}"/>
                  </a:ext>
                </a:extLst>
              </p:cNvPr>
              <p:cNvGraphicFramePr>
                <a:graphicFrameLocks noGrp="1"/>
              </p:cNvGraphicFramePr>
              <p:nvPr/>
            </p:nvGraphicFramePr>
            <p:xfrm>
              <a:off x="6239872" y="4554584"/>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1"/>
                          <a:stretch>
                            <a:fillRect l="-935" r="-59813" b="-231034"/>
                          </a:stretch>
                        </a:blipFill>
                      </a:tcPr>
                    </a:tc>
                    <a:tc>
                      <a:txBody>
                        <a:bodyPr/>
                        <a:lstStyle/>
                        <a:p>
                          <a:endParaRPr lang="en-US"/>
                        </a:p>
                      </a:txBody>
                      <a:tcPr>
                        <a:blipFill>
                          <a:blip r:embed="rId11"/>
                          <a:stretch>
                            <a:fillRect l="-174194" r="-32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1"/>
                          <a:stretch>
                            <a:fillRect l="-935" t="-96667" r="-59813"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0.850</a:t>
                          </a:r>
                        </a:p>
                      </a:txBody>
                      <a:tcPr/>
                    </a:tc>
                    <a:extLst>
                      <a:ext uri="{0D108BD9-81ED-4DB2-BD59-A6C34878D82A}">
                        <a16:rowId xmlns:a16="http://schemas.microsoft.com/office/drawing/2014/main" val="10001"/>
                      </a:ext>
                    </a:extLst>
                  </a:tr>
                  <a:tr h="370840">
                    <a:tc>
                      <a:txBody>
                        <a:bodyPr/>
                        <a:lstStyle/>
                        <a:p>
                          <a:endParaRPr lang="en-US"/>
                        </a:p>
                      </a:txBody>
                      <a:tcPr>
                        <a:blipFill>
                          <a:blip r:embed="rId11"/>
                          <a:stretch>
                            <a:fillRect l="-935" t="-203448" r="-5981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0.310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E8C99ABE-22AD-F447-AAF2-6FB8D0F0FFFA}"/>
                  </a:ext>
                </a:extLst>
              </p:cNvPr>
              <p:cNvGraphicFramePr>
                <a:graphicFrameLocks noGrp="1"/>
              </p:cNvGraphicFramePr>
              <p:nvPr/>
            </p:nvGraphicFramePr>
            <p:xfrm>
              <a:off x="8515691" y="4567300"/>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0.665</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𝑏𝑢𝑟𝑔𝑙𝑎𝑟𝑦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0.214</a:t>
                          </a:r>
                        </a:p>
                      </a:txBody>
                      <a:tcPr/>
                    </a:tc>
                    <a:extLst>
                      <a:ext uri="{0D108BD9-81ED-4DB2-BD59-A6C34878D82A}">
                        <a16:rowId xmlns:a16="http://schemas.microsoft.com/office/drawing/2014/main" val="10002"/>
                      </a:ext>
                    </a:extLst>
                  </a:tr>
                </a:tbl>
              </a:graphicData>
            </a:graphic>
          </p:graphicFrame>
        </mc:Choice>
        <mc:Fallback>
          <p:graphicFrame>
            <p:nvGraphicFramePr>
              <p:cNvPr id="17" name="Table 16">
                <a:extLst>
                  <a:ext uri="{FF2B5EF4-FFF2-40B4-BE49-F238E27FC236}">
                    <a16:creationId xmlns:a16="http://schemas.microsoft.com/office/drawing/2014/main" id="{E8C99ABE-22AD-F447-AAF2-6FB8D0F0FFFA}"/>
                  </a:ext>
                </a:extLst>
              </p:cNvPr>
              <p:cNvGraphicFramePr>
                <a:graphicFrameLocks noGrp="1"/>
              </p:cNvGraphicFramePr>
              <p:nvPr/>
            </p:nvGraphicFramePr>
            <p:xfrm>
              <a:off x="8515691" y="4567300"/>
              <a:ext cx="2131946" cy="1107440"/>
            </p:xfrm>
            <a:graphic>
              <a:graphicData uri="http://schemas.openxmlformats.org/drawingml/2006/table">
                <a:tbl>
                  <a:tblPr firstRow="1" bandRow="1">
                    <a:tableStyleId>{5C22544A-7EE6-4342-B048-85BDC9FD1C3A}</a:tableStyleId>
                  </a:tblPr>
                  <a:tblGrid>
                    <a:gridCol w="1347279">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12"/>
                          <a:stretch>
                            <a:fillRect l="-935" r="-59813" b="-231034"/>
                          </a:stretch>
                        </a:blipFill>
                      </a:tcPr>
                    </a:tc>
                    <a:tc>
                      <a:txBody>
                        <a:bodyPr/>
                        <a:lstStyle/>
                        <a:p>
                          <a:endParaRPr lang="en-US"/>
                        </a:p>
                      </a:txBody>
                      <a:tcPr>
                        <a:blipFill>
                          <a:blip r:embed="rId12"/>
                          <a:stretch>
                            <a:fillRect l="-174194" r="-32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2"/>
                          <a:stretch>
                            <a:fillRect l="-935" t="-96667" r="-59813"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0.665</a:t>
                          </a:r>
                        </a:p>
                      </a:txBody>
                      <a:tcPr/>
                    </a:tc>
                    <a:extLst>
                      <a:ext uri="{0D108BD9-81ED-4DB2-BD59-A6C34878D82A}">
                        <a16:rowId xmlns:a16="http://schemas.microsoft.com/office/drawing/2014/main" val="10001"/>
                      </a:ext>
                    </a:extLst>
                  </a:tr>
                  <a:tr h="370840">
                    <a:tc>
                      <a:txBody>
                        <a:bodyPr/>
                        <a:lstStyle/>
                        <a:p>
                          <a:endParaRPr lang="en-US"/>
                        </a:p>
                      </a:txBody>
                      <a:tcPr>
                        <a:blipFill>
                          <a:blip r:embed="rId12"/>
                          <a:stretch>
                            <a:fillRect l="-935" t="-203448" r="-5981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0.214</a:t>
                          </a:r>
                        </a:p>
                      </a:txBody>
                      <a:tcPr/>
                    </a:tc>
                    <a:extLst>
                      <a:ext uri="{0D108BD9-81ED-4DB2-BD59-A6C34878D82A}">
                        <a16:rowId xmlns:a16="http://schemas.microsoft.com/office/drawing/2014/main" val="10002"/>
                      </a:ext>
                    </a:extLst>
                  </a:tr>
                </a:tbl>
              </a:graphicData>
            </a:graphic>
          </p:graphicFrame>
        </mc:Fallback>
      </mc:AlternateContent>
      <p:sp>
        <p:nvSpPr>
          <p:cNvPr id="18" name="TextBox 17">
            <a:extLst>
              <a:ext uri="{FF2B5EF4-FFF2-40B4-BE49-F238E27FC236}">
                <a16:creationId xmlns:a16="http://schemas.microsoft.com/office/drawing/2014/main" id="{896AB96D-AE0C-1B45-0AE4-8BAE79624415}"/>
              </a:ext>
            </a:extLst>
          </p:cNvPr>
          <p:cNvSpPr txBox="1"/>
          <p:nvPr/>
        </p:nvSpPr>
        <p:spPr>
          <a:xfrm>
            <a:off x="3559261" y="401847"/>
            <a:ext cx="8393253" cy="1477328"/>
          </a:xfrm>
          <a:prstGeom prst="rect">
            <a:avLst/>
          </a:prstGeom>
          <a:noFill/>
        </p:spPr>
        <p:txBody>
          <a:bodyPr wrap="square" rtlCol="0">
            <a:spAutoFit/>
          </a:bodyPr>
          <a:lstStyle/>
          <a:p>
            <a:r>
              <a:rPr lang="en-US" dirty="0"/>
              <a:t>And remember: there are multiple ways to construct a Bayes net! This is the “Naïve Bayes” way – which was very easy to put together!</a:t>
            </a:r>
          </a:p>
          <a:p>
            <a:endParaRPr lang="en-US" dirty="0"/>
          </a:p>
          <a:p>
            <a:r>
              <a:rPr lang="en-US" dirty="0"/>
              <a:t>But might connect nodes (like Burglary and Earthquake) that don’t actually directly affect each other’s probability.</a:t>
            </a:r>
          </a:p>
        </p:txBody>
      </p:sp>
    </p:spTree>
    <p:extLst>
      <p:ext uri="{BB962C8B-B14F-4D97-AF65-F5344CB8AC3E}">
        <p14:creationId xmlns:p14="http://schemas.microsoft.com/office/powerpoint/2010/main" val="3147453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Bayes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It connected those nodes because…</a:t>
            </a:r>
          </a:p>
          <a:p>
            <a:endParaRPr lang="en-US" sz="2400" dirty="0">
              <a:latin typeface="Helvetica" pitchFamily="2" charset="0"/>
            </a:endParaRPr>
          </a:p>
          <a:p>
            <a:r>
              <a:rPr lang="en-US" sz="2400" dirty="0">
                <a:latin typeface="Helvetica" pitchFamily="2" charset="0"/>
              </a:rPr>
              <a:t>Naïve Bayes assumes that all of the evidence and hidden variables are conditionally independent.</a:t>
            </a:r>
          </a:p>
          <a:p>
            <a:endParaRPr lang="en-US" sz="2400" dirty="0">
              <a:latin typeface="Helvetica" pitchFamily="2" charset="0"/>
            </a:endParaRPr>
          </a:p>
          <a:p>
            <a:r>
              <a:rPr lang="en-US" sz="2400" dirty="0">
                <a:latin typeface="Helvetica" pitchFamily="2" charset="0"/>
              </a:rPr>
              <a:t>This is rarely true, BUT….</a:t>
            </a:r>
          </a:p>
          <a:p>
            <a:pPr lvl="1"/>
            <a:r>
              <a:rPr lang="en-US" sz="2200" dirty="0">
                <a:latin typeface="Helvetica" pitchFamily="2" charset="0"/>
              </a:rPr>
              <a:t>It does make network calculations very simple!</a:t>
            </a:r>
          </a:p>
          <a:p>
            <a:pPr lvl="1"/>
            <a:r>
              <a:rPr lang="en-US" sz="2200" dirty="0">
                <a:latin typeface="Helvetica" pitchFamily="2" charset="0"/>
              </a:rPr>
              <a:t>They are often surprisingly accurate, given their simplicity!</a:t>
            </a:r>
            <a:endParaRPr lang="en-US" sz="17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189877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096000" y="457928"/>
            <a:ext cx="5347113" cy="923330"/>
          </a:xfrm>
          <a:prstGeom prst="rect">
            <a:avLst/>
          </a:prstGeom>
          <a:noFill/>
        </p:spPr>
        <p:txBody>
          <a:bodyPr wrap="square" rtlCol="0">
            <a:spAutoFit/>
          </a:bodyPr>
          <a:lstStyle/>
          <a:p>
            <a:r>
              <a:rPr lang="en-US" dirty="0">
                <a:latin typeface="Helvetica" pitchFamily="2" charset="0"/>
              </a:rPr>
              <a:t>Let’s build a Bayes Net!</a:t>
            </a:r>
          </a:p>
          <a:p>
            <a:r>
              <a:rPr lang="en-US" dirty="0">
                <a:latin typeface="Helvetica" pitchFamily="2" charset="0"/>
              </a:rPr>
              <a:t>We begin by having a bunch of nodes, each representing a variable…</a:t>
            </a:r>
          </a:p>
        </p:txBody>
      </p:sp>
    </p:spTree>
    <p:extLst>
      <p:ext uri="{BB962C8B-B14F-4D97-AF65-F5344CB8AC3E}">
        <p14:creationId xmlns:p14="http://schemas.microsoft.com/office/powerpoint/2010/main" val="1054316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Full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Let’s consider a more sophisticated solution based on what we know about the causal relationships in the problem.</a:t>
            </a:r>
          </a:p>
          <a:p>
            <a:r>
              <a:rPr lang="en-US" sz="2400" dirty="0">
                <a:latin typeface="Helvetica" pitchFamily="2" charset="0"/>
              </a:rPr>
              <a:t>Remember: it’s helpful to make *causes* the parent node of *effect* nodes.</a:t>
            </a:r>
          </a:p>
          <a:p>
            <a:pPr lvl="1"/>
            <a:r>
              <a:rPr lang="en-US" sz="2200" dirty="0">
                <a:latin typeface="Helvetica" pitchFamily="2" charset="0"/>
              </a:rPr>
              <a:t>Burglaries can cause the alarm to go off.</a:t>
            </a:r>
          </a:p>
          <a:p>
            <a:pPr lvl="1"/>
            <a:r>
              <a:rPr lang="en-US" sz="2200" dirty="0">
                <a:latin typeface="Helvetica" pitchFamily="2" charset="0"/>
              </a:rPr>
              <a:t>Earthquakes can cause the alarm to go off.</a:t>
            </a:r>
          </a:p>
          <a:p>
            <a:pPr lvl="1"/>
            <a:r>
              <a:rPr lang="en-US" sz="2200" dirty="0">
                <a:latin typeface="Helvetica" pitchFamily="2" charset="0"/>
              </a:rPr>
              <a:t>The alarm can cause John to call.</a:t>
            </a:r>
          </a:p>
          <a:p>
            <a:pPr lvl="1"/>
            <a:r>
              <a:rPr lang="en-US" sz="2200" dirty="0">
                <a:latin typeface="Helvetica" pitchFamily="2" charset="0"/>
              </a:rPr>
              <a:t>The alarm can cause Mary to call.</a:t>
            </a:r>
            <a:endParaRPr lang="en-US" sz="15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198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Full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332C-FE02-3047-B5CF-1CCD4C1F7B0B}"/>
                  </a:ext>
                </a:extLst>
              </p:cNvPr>
              <p:cNvSpPr/>
              <p:nvPr/>
            </p:nvSpPr>
            <p:spPr>
              <a:xfrm>
                <a:off x="4866201" y="366631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FDA4332C-FE02-3047-B5CF-1CCD4C1F7B0B}"/>
                  </a:ext>
                </a:extLst>
              </p:cNvPr>
              <p:cNvSpPr>
                <a:spLocks noRot="1" noChangeAspect="1" noMove="1" noResize="1" noEditPoints="1" noAdjustHandles="1" noChangeArrowheads="1" noChangeShapeType="1" noTextEdit="1"/>
              </p:cNvSpPr>
              <p:nvPr/>
            </p:nvSpPr>
            <p:spPr>
              <a:xfrm>
                <a:off x="4866201" y="366631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9075BA72-8F8A-694D-8D02-9A9023B58A22}"/>
                  </a:ext>
                </a:extLst>
              </p:cNvPr>
              <p:cNvSpPr/>
              <p:nvPr/>
            </p:nvSpPr>
            <p:spPr>
              <a:xfrm>
                <a:off x="3037332"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9075BA72-8F8A-694D-8D02-9A9023B58A22}"/>
                  </a:ext>
                </a:extLst>
              </p:cNvPr>
              <p:cNvSpPr>
                <a:spLocks noRot="1" noChangeAspect="1" noMove="1" noResize="1" noEditPoints="1" noAdjustHandles="1" noChangeArrowheads="1" noChangeShapeType="1" noTextEdit="1"/>
              </p:cNvSpPr>
              <p:nvPr/>
            </p:nvSpPr>
            <p:spPr>
              <a:xfrm>
                <a:off x="3037332" y="5578798"/>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C3123A8-C05F-FE49-9EB7-785B843DE229}"/>
                  </a:ext>
                </a:extLst>
              </p:cNvPr>
              <p:cNvSpPr/>
              <p:nvPr/>
            </p:nvSpPr>
            <p:spPr>
              <a:xfrm>
                <a:off x="6695068"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BC3123A8-C05F-FE49-9EB7-785B843DE229}"/>
                  </a:ext>
                </a:extLst>
              </p:cNvPr>
              <p:cNvSpPr>
                <a:spLocks noRot="1" noChangeAspect="1" noMove="1" noResize="1" noEditPoints="1" noAdjustHandles="1" noChangeArrowheads="1" noChangeShapeType="1" noTextEdit="1"/>
              </p:cNvSpPr>
              <p:nvPr/>
            </p:nvSpPr>
            <p:spPr>
              <a:xfrm>
                <a:off x="6695068" y="5578798"/>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B9869236-F0E7-FE44-8353-F419B8EF2B04}"/>
                  </a:ext>
                </a:extLst>
              </p:cNvPr>
              <p:cNvSpPr/>
              <p:nvPr/>
            </p:nvSpPr>
            <p:spPr>
              <a:xfrm>
                <a:off x="3037333"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B9869236-F0E7-FE44-8353-F419B8EF2B04}"/>
                  </a:ext>
                </a:extLst>
              </p:cNvPr>
              <p:cNvSpPr>
                <a:spLocks noRot="1" noChangeAspect="1" noMove="1" noResize="1" noEditPoints="1" noAdjustHandles="1" noChangeArrowheads="1" noChangeShapeType="1" noTextEdit="1"/>
              </p:cNvSpPr>
              <p:nvPr/>
            </p:nvSpPr>
            <p:spPr>
              <a:xfrm>
                <a:off x="3037333" y="1819230"/>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B1E76E-02D8-0948-A368-9A68756CB2A5}"/>
                  </a:ext>
                </a:extLst>
              </p:cNvPr>
              <p:cNvSpPr/>
              <p:nvPr/>
            </p:nvSpPr>
            <p:spPr>
              <a:xfrm>
                <a:off x="6695069"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34B1E76E-02D8-0948-A368-9A68756CB2A5}"/>
                  </a:ext>
                </a:extLst>
              </p:cNvPr>
              <p:cNvSpPr>
                <a:spLocks noRot="1" noChangeAspect="1" noMove="1" noResize="1" noEditPoints="1" noAdjustHandles="1" noChangeArrowheads="1" noChangeShapeType="1" noTextEdit="1"/>
              </p:cNvSpPr>
              <p:nvPr/>
            </p:nvSpPr>
            <p:spPr>
              <a:xfrm>
                <a:off x="6695069" y="1819230"/>
                <a:ext cx="1695691" cy="636608"/>
              </a:xfrm>
              <a:prstGeom prst="ellipse">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7FC26D-63BF-6D43-A025-93E66904F599}"/>
              </a:ext>
            </a:extLst>
          </p:cNvPr>
          <p:cNvSpPr txBox="1"/>
          <p:nvPr/>
        </p:nvSpPr>
        <p:spPr>
          <a:xfrm>
            <a:off x="5501148" y="766916"/>
            <a:ext cx="6386052" cy="646331"/>
          </a:xfrm>
          <a:prstGeom prst="rect">
            <a:avLst/>
          </a:prstGeom>
          <a:noFill/>
        </p:spPr>
        <p:txBody>
          <a:bodyPr wrap="square" rtlCol="0">
            <a:spAutoFit/>
          </a:bodyPr>
          <a:lstStyle/>
          <a:p>
            <a:r>
              <a:rPr lang="en-US" dirty="0">
                <a:latin typeface="Helvetica" pitchFamily="2" charset="0"/>
              </a:rPr>
              <a:t>One way to start: make a node for each random variable.</a:t>
            </a:r>
          </a:p>
          <a:p>
            <a:r>
              <a:rPr lang="en-US" dirty="0">
                <a:latin typeface="Helvetica" pitchFamily="2" charset="0"/>
              </a:rPr>
              <a:t>Then draw lines representing ”this can cause that”</a:t>
            </a:r>
          </a:p>
        </p:txBody>
      </p:sp>
    </p:spTree>
    <p:extLst>
      <p:ext uri="{BB962C8B-B14F-4D97-AF65-F5344CB8AC3E}">
        <p14:creationId xmlns:p14="http://schemas.microsoft.com/office/powerpoint/2010/main" val="3838304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Full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332C-FE02-3047-B5CF-1CCD4C1F7B0B}"/>
                  </a:ext>
                </a:extLst>
              </p:cNvPr>
              <p:cNvSpPr/>
              <p:nvPr/>
            </p:nvSpPr>
            <p:spPr>
              <a:xfrm>
                <a:off x="4866201" y="366631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FDA4332C-FE02-3047-B5CF-1CCD4C1F7B0B}"/>
                  </a:ext>
                </a:extLst>
              </p:cNvPr>
              <p:cNvSpPr>
                <a:spLocks noRot="1" noChangeAspect="1" noMove="1" noResize="1" noEditPoints="1" noAdjustHandles="1" noChangeArrowheads="1" noChangeShapeType="1" noTextEdit="1"/>
              </p:cNvSpPr>
              <p:nvPr/>
            </p:nvSpPr>
            <p:spPr>
              <a:xfrm>
                <a:off x="4866201" y="366631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9075BA72-8F8A-694D-8D02-9A9023B58A22}"/>
                  </a:ext>
                </a:extLst>
              </p:cNvPr>
              <p:cNvSpPr/>
              <p:nvPr/>
            </p:nvSpPr>
            <p:spPr>
              <a:xfrm>
                <a:off x="3037332"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9075BA72-8F8A-694D-8D02-9A9023B58A22}"/>
                  </a:ext>
                </a:extLst>
              </p:cNvPr>
              <p:cNvSpPr>
                <a:spLocks noRot="1" noChangeAspect="1" noMove="1" noResize="1" noEditPoints="1" noAdjustHandles="1" noChangeArrowheads="1" noChangeShapeType="1" noTextEdit="1"/>
              </p:cNvSpPr>
              <p:nvPr/>
            </p:nvSpPr>
            <p:spPr>
              <a:xfrm>
                <a:off x="3037332" y="5578798"/>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C3123A8-C05F-FE49-9EB7-785B843DE229}"/>
                  </a:ext>
                </a:extLst>
              </p:cNvPr>
              <p:cNvSpPr/>
              <p:nvPr/>
            </p:nvSpPr>
            <p:spPr>
              <a:xfrm>
                <a:off x="6695068"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BC3123A8-C05F-FE49-9EB7-785B843DE229}"/>
                  </a:ext>
                </a:extLst>
              </p:cNvPr>
              <p:cNvSpPr>
                <a:spLocks noRot="1" noChangeAspect="1" noMove="1" noResize="1" noEditPoints="1" noAdjustHandles="1" noChangeArrowheads="1" noChangeShapeType="1" noTextEdit="1"/>
              </p:cNvSpPr>
              <p:nvPr/>
            </p:nvSpPr>
            <p:spPr>
              <a:xfrm>
                <a:off x="6695068" y="5578798"/>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B9869236-F0E7-FE44-8353-F419B8EF2B04}"/>
                  </a:ext>
                </a:extLst>
              </p:cNvPr>
              <p:cNvSpPr/>
              <p:nvPr/>
            </p:nvSpPr>
            <p:spPr>
              <a:xfrm>
                <a:off x="3037333"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B9869236-F0E7-FE44-8353-F419B8EF2B04}"/>
                  </a:ext>
                </a:extLst>
              </p:cNvPr>
              <p:cNvSpPr>
                <a:spLocks noRot="1" noChangeAspect="1" noMove="1" noResize="1" noEditPoints="1" noAdjustHandles="1" noChangeArrowheads="1" noChangeShapeType="1" noTextEdit="1"/>
              </p:cNvSpPr>
              <p:nvPr/>
            </p:nvSpPr>
            <p:spPr>
              <a:xfrm>
                <a:off x="3037333" y="1819230"/>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B1E76E-02D8-0948-A368-9A68756CB2A5}"/>
                  </a:ext>
                </a:extLst>
              </p:cNvPr>
              <p:cNvSpPr/>
              <p:nvPr/>
            </p:nvSpPr>
            <p:spPr>
              <a:xfrm>
                <a:off x="6695069"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34B1E76E-02D8-0948-A368-9A68756CB2A5}"/>
                  </a:ext>
                </a:extLst>
              </p:cNvPr>
              <p:cNvSpPr>
                <a:spLocks noRot="1" noChangeAspect="1" noMove="1" noResize="1" noEditPoints="1" noAdjustHandles="1" noChangeArrowheads="1" noChangeShapeType="1" noTextEdit="1"/>
              </p:cNvSpPr>
              <p:nvPr/>
            </p:nvSpPr>
            <p:spPr>
              <a:xfrm>
                <a:off x="6695069" y="1819230"/>
                <a:ext cx="1695691" cy="636608"/>
              </a:xfrm>
              <a:prstGeom prst="ellipse">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7FC26D-63BF-6D43-A025-93E66904F599}"/>
              </a:ext>
            </a:extLst>
          </p:cNvPr>
          <p:cNvSpPr txBox="1"/>
          <p:nvPr/>
        </p:nvSpPr>
        <p:spPr>
          <a:xfrm>
            <a:off x="5501148" y="766916"/>
            <a:ext cx="6386052" cy="646331"/>
          </a:xfrm>
          <a:prstGeom prst="rect">
            <a:avLst/>
          </a:prstGeom>
          <a:noFill/>
        </p:spPr>
        <p:txBody>
          <a:bodyPr wrap="square" rtlCol="0">
            <a:spAutoFit/>
          </a:bodyPr>
          <a:lstStyle/>
          <a:p>
            <a:r>
              <a:rPr lang="en-US" dirty="0">
                <a:latin typeface="Helvetica" pitchFamily="2" charset="0"/>
              </a:rPr>
              <a:t>We know Burglaries and Earthquakes can cause the alarm to go off…</a:t>
            </a:r>
          </a:p>
        </p:txBody>
      </p:sp>
      <p:cxnSp>
        <p:nvCxnSpPr>
          <p:cNvPr id="10" name="Straight Arrow Connector 9">
            <a:extLst>
              <a:ext uri="{FF2B5EF4-FFF2-40B4-BE49-F238E27FC236}">
                <a16:creationId xmlns:a16="http://schemas.microsoft.com/office/drawing/2014/main" id="{42F4FF0D-8578-ED40-BC8D-37E42A680F45}"/>
              </a:ext>
            </a:extLst>
          </p:cNvPr>
          <p:cNvCxnSpPr>
            <a:cxnSpLocks/>
          </p:cNvCxnSpPr>
          <p:nvPr/>
        </p:nvCxnSpPr>
        <p:spPr>
          <a:xfrm>
            <a:off x="4133507" y="2455838"/>
            <a:ext cx="1199034"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2216BA-DEDE-BA42-BCCC-13206FC378C4}"/>
              </a:ext>
            </a:extLst>
          </p:cNvPr>
          <p:cNvCxnSpPr/>
          <p:nvPr/>
        </p:nvCxnSpPr>
        <p:spPr>
          <a:xfrm flipH="1">
            <a:off x="6313562" y="2455838"/>
            <a:ext cx="1229351"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90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Full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332C-FE02-3047-B5CF-1CCD4C1F7B0B}"/>
                  </a:ext>
                </a:extLst>
              </p:cNvPr>
              <p:cNvSpPr/>
              <p:nvPr/>
            </p:nvSpPr>
            <p:spPr>
              <a:xfrm>
                <a:off x="4866201" y="366631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FDA4332C-FE02-3047-B5CF-1CCD4C1F7B0B}"/>
                  </a:ext>
                </a:extLst>
              </p:cNvPr>
              <p:cNvSpPr>
                <a:spLocks noRot="1" noChangeAspect="1" noMove="1" noResize="1" noEditPoints="1" noAdjustHandles="1" noChangeArrowheads="1" noChangeShapeType="1" noTextEdit="1"/>
              </p:cNvSpPr>
              <p:nvPr/>
            </p:nvSpPr>
            <p:spPr>
              <a:xfrm>
                <a:off x="4866201" y="366631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9075BA72-8F8A-694D-8D02-9A9023B58A22}"/>
                  </a:ext>
                </a:extLst>
              </p:cNvPr>
              <p:cNvSpPr/>
              <p:nvPr/>
            </p:nvSpPr>
            <p:spPr>
              <a:xfrm>
                <a:off x="3037332"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9075BA72-8F8A-694D-8D02-9A9023B58A22}"/>
                  </a:ext>
                </a:extLst>
              </p:cNvPr>
              <p:cNvSpPr>
                <a:spLocks noRot="1" noChangeAspect="1" noMove="1" noResize="1" noEditPoints="1" noAdjustHandles="1" noChangeArrowheads="1" noChangeShapeType="1" noTextEdit="1"/>
              </p:cNvSpPr>
              <p:nvPr/>
            </p:nvSpPr>
            <p:spPr>
              <a:xfrm>
                <a:off x="3037332" y="5578798"/>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C3123A8-C05F-FE49-9EB7-785B843DE229}"/>
                  </a:ext>
                </a:extLst>
              </p:cNvPr>
              <p:cNvSpPr/>
              <p:nvPr/>
            </p:nvSpPr>
            <p:spPr>
              <a:xfrm>
                <a:off x="6695068"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BC3123A8-C05F-FE49-9EB7-785B843DE229}"/>
                  </a:ext>
                </a:extLst>
              </p:cNvPr>
              <p:cNvSpPr>
                <a:spLocks noRot="1" noChangeAspect="1" noMove="1" noResize="1" noEditPoints="1" noAdjustHandles="1" noChangeArrowheads="1" noChangeShapeType="1" noTextEdit="1"/>
              </p:cNvSpPr>
              <p:nvPr/>
            </p:nvSpPr>
            <p:spPr>
              <a:xfrm>
                <a:off x="6695068" y="5578798"/>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B9869236-F0E7-FE44-8353-F419B8EF2B04}"/>
                  </a:ext>
                </a:extLst>
              </p:cNvPr>
              <p:cNvSpPr/>
              <p:nvPr/>
            </p:nvSpPr>
            <p:spPr>
              <a:xfrm>
                <a:off x="3037333"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B9869236-F0E7-FE44-8353-F419B8EF2B04}"/>
                  </a:ext>
                </a:extLst>
              </p:cNvPr>
              <p:cNvSpPr>
                <a:spLocks noRot="1" noChangeAspect="1" noMove="1" noResize="1" noEditPoints="1" noAdjustHandles="1" noChangeArrowheads="1" noChangeShapeType="1" noTextEdit="1"/>
              </p:cNvSpPr>
              <p:nvPr/>
            </p:nvSpPr>
            <p:spPr>
              <a:xfrm>
                <a:off x="3037333" y="1819230"/>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B1E76E-02D8-0948-A368-9A68756CB2A5}"/>
                  </a:ext>
                </a:extLst>
              </p:cNvPr>
              <p:cNvSpPr/>
              <p:nvPr/>
            </p:nvSpPr>
            <p:spPr>
              <a:xfrm>
                <a:off x="6695069"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34B1E76E-02D8-0948-A368-9A68756CB2A5}"/>
                  </a:ext>
                </a:extLst>
              </p:cNvPr>
              <p:cNvSpPr>
                <a:spLocks noRot="1" noChangeAspect="1" noMove="1" noResize="1" noEditPoints="1" noAdjustHandles="1" noChangeArrowheads="1" noChangeShapeType="1" noTextEdit="1"/>
              </p:cNvSpPr>
              <p:nvPr/>
            </p:nvSpPr>
            <p:spPr>
              <a:xfrm>
                <a:off x="6695069" y="1819230"/>
                <a:ext cx="1695691" cy="636608"/>
              </a:xfrm>
              <a:prstGeom prst="ellipse">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7FC26D-63BF-6D43-A025-93E66904F599}"/>
              </a:ext>
            </a:extLst>
          </p:cNvPr>
          <p:cNvSpPr txBox="1"/>
          <p:nvPr/>
        </p:nvSpPr>
        <p:spPr>
          <a:xfrm>
            <a:off x="5501148" y="766916"/>
            <a:ext cx="6386052" cy="369332"/>
          </a:xfrm>
          <a:prstGeom prst="rect">
            <a:avLst/>
          </a:prstGeom>
          <a:noFill/>
        </p:spPr>
        <p:txBody>
          <a:bodyPr wrap="square" rtlCol="0">
            <a:spAutoFit/>
          </a:bodyPr>
          <a:lstStyle/>
          <a:p>
            <a:r>
              <a:rPr lang="en-US" dirty="0">
                <a:latin typeface="Helvetica" pitchFamily="2" charset="0"/>
              </a:rPr>
              <a:t>And we know that the alarm can make our neighbors call us.</a:t>
            </a:r>
          </a:p>
        </p:txBody>
      </p:sp>
      <p:cxnSp>
        <p:nvCxnSpPr>
          <p:cNvPr id="10" name="Straight Arrow Connector 9">
            <a:extLst>
              <a:ext uri="{FF2B5EF4-FFF2-40B4-BE49-F238E27FC236}">
                <a16:creationId xmlns:a16="http://schemas.microsoft.com/office/drawing/2014/main" id="{42F4FF0D-8578-ED40-BC8D-37E42A680F45}"/>
              </a:ext>
            </a:extLst>
          </p:cNvPr>
          <p:cNvCxnSpPr>
            <a:cxnSpLocks/>
          </p:cNvCxnSpPr>
          <p:nvPr/>
        </p:nvCxnSpPr>
        <p:spPr>
          <a:xfrm>
            <a:off x="4133507" y="2455838"/>
            <a:ext cx="1199034"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2216BA-DEDE-BA42-BCCC-13206FC378C4}"/>
              </a:ext>
            </a:extLst>
          </p:cNvPr>
          <p:cNvCxnSpPr/>
          <p:nvPr/>
        </p:nvCxnSpPr>
        <p:spPr>
          <a:xfrm flipH="1">
            <a:off x="6313562" y="2455838"/>
            <a:ext cx="1229351"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DAEBA8-B07A-D946-B894-29A1CA29CEA8}"/>
              </a:ext>
            </a:extLst>
          </p:cNvPr>
          <p:cNvCxnSpPr>
            <a:cxnSpLocks/>
            <a:stCxn id="4" idx="5"/>
            <a:endCxn id="6" idx="1"/>
          </p:cNvCxnSpPr>
          <p:nvPr/>
        </p:nvCxnSpPr>
        <p:spPr>
          <a:xfrm>
            <a:off x="6313564" y="4209697"/>
            <a:ext cx="629832" cy="14623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E13AAE-C626-9443-9BEB-BCD854D2DEFD}"/>
              </a:ext>
            </a:extLst>
          </p:cNvPr>
          <p:cNvCxnSpPr>
            <a:cxnSpLocks/>
            <a:stCxn id="4" idx="3"/>
            <a:endCxn id="5" idx="0"/>
          </p:cNvCxnSpPr>
          <p:nvPr/>
        </p:nvCxnSpPr>
        <p:spPr>
          <a:xfrm flipH="1">
            <a:off x="3885178" y="4209697"/>
            <a:ext cx="1229351" cy="136910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64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Full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332C-FE02-3047-B5CF-1CCD4C1F7B0B}"/>
                  </a:ext>
                </a:extLst>
              </p:cNvPr>
              <p:cNvSpPr/>
              <p:nvPr/>
            </p:nvSpPr>
            <p:spPr>
              <a:xfrm>
                <a:off x="4866201" y="366631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FDA4332C-FE02-3047-B5CF-1CCD4C1F7B0B}"/>
                  </a:ext>
                </a:extLst>
              </p:cNvPr>
              <p:cNvSpPr>
                <a:spLocks noRot="1" noChangeAspect="1" noMove="1" noResize="1" noEditPoints="1" noAdjustHandles="1" noChangeArrowheads="1" noChangeShapeType="1" noTextEdit="1"/>
              </p:cNvSpPr>
              <p:nvPr/>
            </p:nvSpPr>
            <p:spPr>
              <a:xfrm>
                <a:off x="4866201" y="366631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9075BA72-8F8A-694D-8D02-9A9023B58A22}"/>
                  </a:ext>
                </a:extLst>
              </p:cNvPr>
              <p:cNvSpPr/>
              <p:nvPr/>
            </p:nvSpPr>
            <p:spPr>
              <a:xfrm>
                <a:off x="3037332"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9075BA72-8F8A-694D-8D02-9A9023B58A22}"/>
                  </a:ext>
                </a:extLst>
              </p:cNvPr>
              <p:cNvSpPr>
                <a:spLocks noRot="1" noChangeAspect="1" noMove="1" noResize="1" noEditPoints="1" noAdjustHandles="1" noChangeArrowheads="1" noChangeShapeType="1" noTextEdit="1"/>
              </p:cNvSpPr>
              <p:nvPr/>
            </p:nvSpPr>
            <p:spPr>
              <a:xfrm>
                <a:off x="3037332" y="5578798"/>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C3123A8-C05F-FE49-9EB7-785B843DE229}"/>
                  </a:ext>
                </a:extLst>
              </p:cNvPr>
              <p:cNvSpPr/>
              <p:nvPr/>
            </p:nvSpPr>
            <p:spPr>
              <a:xfrm>
                <a:off x="6695068"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BC3123A8-C05F-FE49-9EB7-785B843DE229}"/>
                  </a:ext>
                </a:extLst>
              </p:cNvPr>
              <p:cNvSpPr>
                <a:spLocks noRot="1" noChangeAspect="1" noMove="1" noResize="1" noEditPoints="1" noAdjustHandles="1" noChangeArrowheads="1" noChangeShapeType="1" noTextEdit="1"/>
              </p:cNvSpPr>
              <p:nvPr/>
            </p:nvSpPr>
            <p:spPr>
              <a:xfrm>
                <a:off x="6695068" y="5578798"/>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B9869236-F0E7-FE44-8353-F419B8EF2B04}"/>
                  </a:ext>
                </a:extLst>
              </p:cNvPr>
              <p:cNvSpPr/>
              <p:nvPr/>
            </p:nvSpPr>
            <p:spPr>
              <a:xfrm>
                <a:off x="3037333"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B9869236-F0E7-FE44-8353-F419B8EF2B04}"/>
                  </a:ext>
                </a:extLst>
              </p:cNvPr>
              <p:cNvSpPr>
                <a:spLocks noRot="1" noChangeAspect="1" noMove="1" noResize="1" noEditPoints="1" noAdjustHandles="1" noChangeArrowheads="1" noChangeShapeType="1" noTextEdit="1"/>
              </p:cNvSpPr>
              <p:nvPr/>
            </p:nvSpPr>
            <p:spPr>
              <a:xfrm>
                <a:off x="3037333" y="1819230"/>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B1E76E-02D8-0948-A368-9A68756CB2A5}"/>
                  </a:ext>
                </a:extLst>
              </p:cNvPr>
              <p:cNvSpPr/>
              <p:nvPr/>
            </p:nvSpPr>
            <p:spPr>
              <a:xfrm>
                <a:off x="6695069"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34B1E76E-02D8-0948-A368-9A68756CB2A5}"/>
                  </a:ext>
                </a:extLst>
              </p:cNvPr>
              <p:cNvSpPr>
                <a:spLocks noRot="1" noChangeAspect="1" noMove="1" noResize="1" noEditPoints="1" noAdjustHandles="1" noChangeArrowheads="1" noChangeShapeType="1" noTextEdit="1"/>
              </p:cNvSpPr>
              <p:nvPr/>
            </p:nvSpPr>
            <p:spPr>
              <a:xfrm>
                <a:off x="6695069" y="1819230"/>
                <a:ext cx="1695691" cy="636608"/>
              </a:xfrm>
              <a:prstGeom prst="ellipse">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7FC26D-63BF-6D43-A025-93E66904F599}"/>
              </a:ext>
            </a:extLst>
          </p:cNvPr>
          <p:cNvSpPr txBox="1"/>
          <p:nvPr/>
        </p:nvSpPr>
        <p:spPr>
          <a:xfrm>
            <a:off x="5428319" y="374266"/>
            <a:ext cx="6386052" cy="1477328"/>
          </a:xfrm>
          <a:prstGeom prst="rect">
            <a:avLst/>
          </a:prstGeom>
          <a:noFill/>
        </p:spPr>
        <p:txBody>
          <a:bodyPr wrap="square" rtlCol="0">
            <a:spAutoFit/>
          </a:bodyPr>
          <a:lstStyle/>
          <a:p>
            <a:r>
              <a:rPr lang="en-US" dirty="0">
                <a:latin typeface="Helvetica" pitchFamily="2" charset="0"/>
              </a:rPr>
              <a:t>And through observing and collecting a lot of data, we’ve determined these Conditional Probability Tables!</a:t>
            </a:r>
          </a:p>
          <a:p>
            <a:endParaRPr lang="en-US" dirty="0">
              <a:latin typeface="Helvetica" pitchFamily="2" charset="0"/>
            </a:endParaRPr>
          </a:p>
          <a:p>
            <a:r>
              <a:rPr lang="en-US" dirty="0">
                <a:latin typeface="Helvetica" pitchFamily="2" charset="0"/>
              </a:rPr>
              <a:t>We apparently live in a town with lots of Earthquakes and Burglaries to put these tables together!</a:t>
            </a:r>
          </a:p>
        </p:txBody>
      </p:sp>
      <p:cxnSp>
        <p:nvCxnSpPr>
          <p:cNvPr id="10" name="Straight Arrow Connector 9">
            <a:extLst>
              <a:ext uri="{FF2B5EF4-FFF2-40B4-BE49-F238E27FC236}">
                <a16:creationId xmlns:a16="http://schemas.microsoft.com/office/drawing/2014/main" id="{42F4FF0D-8578-ED40-BC8D-37E42A680F45}"/>
              </a:ext>
            </a:extLst>
          </p:cNvPr>
          <p:cNvCxnSpPr>
            <a:cxnSpLocks/>
          </p:cNvCxnSpPr>
          <p:nvPr/>
        </p:nvCxnSpPr>
        <p:spPr>
          <a:xfrm>
            <a:off x="4133507" y="2455838"/>
            <a:ext cx="1199034"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2216BA-DEDE-BA42-BCCC-13206FC378C4}"/>
              </a:ext>
            </a:extLst>
          </p:cNvPr>
          <p:cNvCxnSpPr/>
          <p:nvPr/>
        </p:nvCxnSpPr>
        <p:spPr>
          <a:xfrm flipH="1">
            <a:off x="6313562" y="2455838"/>
            <a:ext cx="1229351"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DAEBA8-B07A-D946-B894-29A1CA29CEA8}"/>
              </a:ext>
            </a:extLst>
          </p:cNvPr>
          <p:cNvCxnSpPr>
            <a:cxnSpLocks/>
            <a:stCxn id="4" idx="5"/>
            <a:endCxn id="6" idx="1"/>
          </p:cNvCxnSpPr>
          <p:nvPr/>
        </p:nvCxnSpPr>
        <p:spPr>
          <a:xfrm>
            <a:off x="6313564" y="4209697"/>
            <a:ext cx="629832" cy="14623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E13AAE-C626-9443-9BEB-BCD854D2DEFD}"/>
              </a:ext>
            </a:extLst>
          </p:cNvPr>
          <p:cNvCxnSpPr>
            <a:cxnSpLocks/>
            <a:stCxn id="4" idx="3"/>
            <a:endCxn id="5" idx="0"/>
          </p:cNvCxnSpPr>
          <p:nvPr/>
        </p:nvCxnSpPr>
        <p:spPr>
          <a:xfrm flipH="1">
            <a:off x="3885178" y="4209697"/>
            <a:ext cx="1229351" cy="136910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E57CCB90-22C6-4D48-B448-249571DE920E}"/>
                  </a:ext>
                </a:extLst>
              </p:cNvPr>
              <p:cNvGraphicFramePr>
                <a:graphicFrameLocks noGrp="1"/>
              </p:cNvGraphicFramePr>
              <p:nvPr>
                <p:extLst>
                  <p:ext uri="{D42A27DB-BD31-4B8C-83A1-F6EECF244321}">
                    <p14:modId xmlns:p14="http://schemas.microsoft.com/office/powerpoint/2010/main" val="2938075841"/>
                  </p:ext>
                </p:extLst>
              </p:nvPr>
            </p:nvGraphicFramePr>
            <p:xfrm>
              <a:off x="1331344"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𝐴</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𝑗</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0.050</a:t>
                          </a:r>
                        </a:p>
                      </a:txBody>
                      <a:tcPr/>
                    </a:tc>
                    <a:extLst>
                      <a:ext uri="{0D108BD9-81ED-4DB2-BD59-A6C34878D82A}">
                        <a16:rowId xmlns:a16="http://schemas.microsoft.com/office/drawing/2014/main" val="10002"/>
                      </a:ext>
                    </a:extLst>
                  </a:tr>
                </a:tbl>
              </a:graphicData>
            </a:graphic>
          </p:graphicFrame>
        </mc:Choice>
        <mc:Fallback xmlns="">
          <p:graphicFrame>
            <p:nvGraphicFramePr>
              <p:cNvPr id="14" name="Table 13">
                <a:extLst>
                  <a:ext uri="{FF2B5EF4-FFF2-40B4-BE49-F238E27FC236}">
                    <a16:creationId xmlns:a16="http://schemas.microsoft.com/office/drawing/2014/main" id="{E57CCB90-22C6-4D48-B448-249571DE920E}"/>
                  </a:ext>
                </a:extLst>
              </p:cNvPr>
              <p:cNvGraphicFramePr>
                <a:graphicFrameLocks noGrp="1"/>
              </p:cNvGraphicFramePr>
              <p:nvPr>
                <p:extLst>
                  <p:ext uri="{D42A27DB-BD31-4B8C-83A1-F6EECF244321}">
                    <p14:modId xmlns:p14="http://schemas.microsoft.com/office/powerpoint/2010/main" val="2938075841"/>
                  </p:ext>
                </p:extLst>
              </p:nvPr>
            </p:nvGraphicFramePr>
            <p:xfrm>
              <a:off x="1331344"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8"/>
                          <a:stretch>
                            <a:fillRect t="-3448" r="-123077" b="-224138"/>
                          </a:stretch>
                        </a:blipFill>
                      </a:tcPr>
                    </a:tc>
                    <a:tc>
                      <a:txBody>
                        <a:bodyPr/>
                        <a:lstStyle/>
                        <a:p>
                          <a:endParaRPr lang="en-US"/>
                        </a:p>
                      </a:txBody>
                      <a:tcPr>
                        <a:blipFill>
                          <a:blip r:embed="rId8"/>
                          <a:stretch>
                            <a:fillRect l="-82540" t="-3448" r="-1587" b="-224138"/>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t="-100000" r="-123077" b="-11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t="-206897" r="-123077" b="-2069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33C91F42-27EE-CF4D-A2EB-60512EFC5C58}"/>
                  </a:ext>
                </a:extLst>
              </p:cNvPr>
              <p:cNvGraphicFramePr>
                <a:graphicFrameLocks noGrp="1"/>
              </p:cNvGraphicFramePr>
              <p:nvPr>
                <p:extLst>
                  <p:ext uri="{D42A27DB-BD31-4B8C-83A1-F6EECF244321}">
                    <p14:modId xmlns:p14="http://schemas.microsoft.com/office/powerpoint/2010/main" val="1015889908"/>
                  </p:ext>
                </p:extLst>
              </p:nvPr>
            </p:nvGraphicFramePr>
            <p:xfrm>
              <a:off x="8505386"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𝐴</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0.700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0.010</a:t>
                          </a:r>
                        </a:p>
                      </a:txBody>
                      <a:tcPr/>
                    </a:tc>
                    <a:extLst>
                      <a:ext uri="{0D108BD9-81ED-4DB2-BD59-A6C34878D82A}">
                        <a16:rowId xmlns:a16="http://schemas.microsoft.com/office/drawing/2014/main" val="10002"/>
                      </a:ext>
                    </a:extLst>
                  </a:tr>
                </a:tbl>
              </a:graphicData>
            </a:graphic>
          </p:graphicFrame>
        </mc:Choice>
        <mc:Fallback xmlns="">
          <p:graphicFrame>
            <p:nvGraphicFramePr>
              <p:cNvPr id="15" name="Table 14">
                <a:extLst>
                  <a:ext uri="{FF2B5EF4-FFF2-40B4-BE49-F238E27FC236}">
                    <a16:creationId xmlns:a16="http://schemas.microsoft.com/office/drawing/2014/main" id="{33C91F42-27EE-CF4D-A2EB-60512EFC5C58}"/>
                  </a:ext>
                </a:extLst>
              </p:cNvPr>
              <p:cNvGraphicFramePr>
                <a:graphicFrameLocks noGrp="1"/>
              </p:cNvGraphicFramePr>
              <p:nvPr>
                <p:extLst>
                  <p:ext uri="{D42A27DB-BD31-4B8C-83A1-F6EECF244321}">
                    <p14:modId xmlns:p14="http://schemas.microsoft.com/office/powerpoint/2010/main" val="1015889908"/>
                  </p:ext>
                </p:extLst>
              </p:nvPr>
            </p:nvGraphicFramePr>
            <p:xfrm>
              <a:off x="8505386"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t="-3448" r="-123077" b="-224138"/>
                          </a:stretch>
                        </a:blipFill>
                      </a:tcPr>
                    </a:tc>
                    <a:tc>
                      <a:txBody>
                        <a:bodyPr/>
                        <a:lstStyle/>
                        <a:p>
                          <a:endParaRPr lang="en-US"/>
                        </a:p>
                      </a:txBody>
                      <a:tcPr>
                        <a:blipFill>
                          <a:blip r:embed="rId9"/>
                          <a:stretch>
                            <a:fillRect l="-82540" t="-3448" r="-1587" b="-224138"/>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t="-100000" r="-123077" b="-11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0.700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t="-206897" r="-123077" b="-2069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62C9C3CB-63B3-9647-9F5C-13CC60020BA3}"/>
                  </a:ext>
                </a:extLst>
              </p:cNvPr>
              <p:cNvGraphicFramePr>
                <a:graphicFrameLocks noGrp="1"/>
              </p:cNvGraphicFramePr>
              <p:nvPr>
                <p:extLst>
                  <p:ext uri="{D42A27DB-BD31-4B8C-83A1-F6EECF244321}">
                    <p14:modId xmlns:p14="http://schemas.microsoft.com/office/powerpoint/2010/main" val="1327660398"/>
                  </p:ext>
                </p:extLst>
              </p:nvPr>
            </p:nvGraphicFramePr>
            <p:xfrm>
              <a:off x="6974214" y="3279528"/>
              <a:ext cx="2108387" cy="1849120"/>
            </p:xfrm>
            <a:graphic>
              <a:graphicData uri="http://schemas.openxmlformats.org/drawingml/2006/table">
                <a:tbl>
                  <a:tblPr firstRow="1" bandRow="1">
                    <a:tableStyleId>{5C22544A-7EE6-4342-B048-85BDC9FD1C3A}</a:tableStyleId>
                  </a:tblPr>
                  <a:tblGrid>
                    <a:gridCol w="659960">
                      <a:extLst>
                        <a:ext uri="{9D8B030D-6E8A-4147-A177-3AD203B41FA5}">
                          <a16:colId xmlns:a16="http://schemas.microsoft.com/office/drawing/2014/main" val="20000"/>
                        </a:ext>
                      </a:extLst>
                    </a:gridCol>
                    <a:gridCol w="659960">
                      <a:extLst>
                        <a:ext uri="{9D8B030D-6E8A-4147-A177-3AD203B41FA5}">
                          <a16:colId xmlns:a16="http://schemas.microsoft.com/office/drawing/2014/main" val="20001"/>
                        </a:ext>
                      </a:extLst>
                    </a:gridCol>
                    <a:gridCol w="78846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𝐸</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𝑎</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0.950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4"/>
                      </a:ext>
                    </a:extLst>
                  </a:tr>
                </a:tbl>
              </a:graphicData>
            </a:graphic>
          </p:graphicFrame>
        </mc:Choice>
        <mc:Fallback xmlns="">
          <p:graphicFrame>
            <p:nvGraphicFramePr>
              <p:cNvPr id="17" name="Table 16">
                <a:extLst>
                  <a:ext uri="{FF2B5EF4-FFF2-40B4-BE49-F238E27FC236}">
                    <a16:creationId xmlns:a16="http://schemas.microsoft.com/office/drawing/2014/main" id="{62C9C3CB-63B3-9647-9F5C-13CC60020BA3}"/>
                  </a:ext>
                </a:extLst>
              </p:cNvPr>
              <p:cNvGraphicFramePr>
                <a:graphicFrameLocks noGrp="1"/>
              </p:cNvGraphicFramePr>
              <p:nvPr>
                <p:extLst>
                  <p:ext uri="{D42A27DB-BD31-4B8C-83A1-F6EECF244321}">
                    <p14:modId xmlns:p14="http://schemas.microsoft.com/office/powerpoint/2010/main" val="1327660398"/>
                  </p:ext>
                </p:extLst>
              </p:nvPr>
            </p:nvGraphicFramePr>
            <p:xfrm>
              <a:off x="6974214" y="3279528"/>
              <a:ext cx="2108387" cy="1849120"/>
            </p:xfrm>
            <a:graphic>
              <a:graphicData uri="http://schemas.openxmlformats.org/drawingml/2006/table">
                <a:tbl>
                  <a:tblPr firstRow="1" bandRow="1">
                    <a:tableStyleId>{5C22544A-7EE6-4342-B048-85BDC9FD1C3A}</a:tableStyleId>
                  </a:tblPr>
                  <a:tblGrid>
                    <a:gridCol w="659960">
                      <a:extLst>
                        <a:ext uri="{9D8B030D-6E8A-4147-A177-3AD203B41FA5}">
                          <a16:colId xmlns:a16="http://schemas.microsoft.com/office/drawing/2014/main" val="20000"/>
                        </a:ext>
                      </a:extLst>
                    </a:gridCol>
                    <a:gridCol w="659960">
                      <a:extLst>
                        <a:ext uri="{9D8B030D-6E8A-4147-A177-3AD203B41FA5}">
                          <a16:colId xmlns:a16="http://schemas.microsoft.com/office/drawing/2014/main" val="20001"/>
                        </a:ext>
                      </a:extLst>
                    </a:gridCol>
                    <a:gridCol w="788467">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l="-1923" t="-3448" r="-223077" b="-427586"/>
                          </a:stretch>
                        </a:blipFill>
                      </a:tcPr>
                    </a:tc>
                    <a:tc>
                      <a:txBody>
                        <a:bodyPr/>
                        <a:lstStyle/>
                        <a:p>
                          <a:endParaRPr lang="en-US"/>
                        </a:p>
                      </a:txBody>
                      <a:tcPr>
                        <a:blipFill>
                          <a:blip r:embed="rId10"/>
                          <a:stretch>
                            <a:fillRect l="-100000" t="-3448" r="-118868" b="-427586"/>
                          </a:stretch>
                        </a:blipFill>
                      </a:tcPr>
                    </a:tc>
                    <a:tc>
                      <a:txBody>
                        <a:bodyPr/>
                        <a:lstStyle/>
                        <a:p>
                          <a:endParaRPr lang="en-US"/>
                        </a:p>
                      </a:txBody>
                      <a:tcPr>
                        <a:blipFill>
                          <a:blip r:embed="rId10"/>
                          <a:stretch>
                            <a:fillRect l="-170968" t="-3448" r="-1613"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l="-1923" t="-103448" r="-223077" b="-327586"/>
                          </a:stretch>
                        </a:blipFill>
                      </a:tcPr>
                    </a:tc>
                    <a:tc>
                      <a:txBody>
                        <a:bodyPr/>
                        <a:lstStyle/>
                        <a:p>
                          <a:endParaRPr lang="en-US"/>
                        </a:p>
                      </a:txBody>
                      <a:tcPr>
                        <a:blipFill>
                          <a:blip r:embed="rId10"/>
                          <a:stretch>
                            <a:fillRect l="-100000" t="-103448" r="-118868"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0.950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l="-1923" t="-203448" r="-223077" b="-227586"/>
                          </a:stretch>
                        </a:blipFill>
                      </a:tcPr>
                    </a:tc>
                    <a:tc>
                      <a:txBody>
                        <a:bodyPr/>
                        <a:lstStyle/>
                        <a:p>
                          <a:endParaRPr lang="en-US"/>
                        </a:p>
                      </a:txBody>
                      <a:tcPr>
                        <a:blipFill>
                          <a:blip r:embed="rId10"/>
                          <a:stretch>
                            <a:fillRect l="-100000" t="-203448" r="-118868"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l="-1923" t="-293333" r="-223077" b="-120000"/>
                          </a:stretch>
                        </a:blipFill>
                      </a:tcPr>
                    </a:tc>
                    <a:tc>
                      <a:txBody>
                        <a:bodyPr/>
                        <a:lstStyle/>
                        <a:p>
                          <a:endParaRPr lang="en-US"/>
                        </a:p>
                      </a:txBody>
                      <a:tcPr>
                        <a:blipFill>
                          <a:blip r:embed="rId10"/>
                          <a:stretch>
                            <a:fillRect l="-100000" t="-293333" r="-118868"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0.290</a:t>
                          </a:r>
                        </a:p>
                      </a:txBody>
                      <a:tcPr/>
                    </a:tc>
                    <a:extLst>
                      <a:ext uri="{0D108BD9-81ED-4DB2-BD59-A6C34878D82A}">
                        <a16:rowId xmlns:a16="http://schemas.microsoft.com/office/drawing/2014/main" val="10003"/>
                      </a:ext>
                    </a:extLst>
                  </a:tr>
                  <a:tr h="370840">
                    <a:tc>
                      <a:txBody>
                        <a:bodyPr/>
                        <a:lstStyle/>
                        <a:p>
                          <a:endParaRPr lang="en-US"/>
                        </a:p>
                      </a:txBody>
                      <a:tcPr>
                        <a:blipFill>
                          <a:blip r:embed="rId10"/>
                          <a:stretch>
                            <a:fillRect l="-1923" t="-406897" r="-223077" b="-24138"/>
                          </a:stretch>
                        </a:blipFill>
                      </a:tcPr>
                    </a:tc>
                    <a:tc>
                      <a:txBody>
                        <a:bodyPr/>
                        <a:lstStyle/>
                        <a:p>
                          <a:endParaRPr lang="en-US"/>
                        </a:p>
                      </a:txBody>
                      <a:tcPr>
                        <a:blipFill>
                          <a:blip r:embed="rId10"/>
                          <a:stretch>
                            <a:fillRect l="-100000" t="-406897" r="-118868"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C0C94492-F926-C94C-86E7-34F90BC590D1}"/>
                  </a:ext>
                </a:extLst>
              </p:cNvPr>
              <p:cNvGraphicFramePr>
                <a:graphicFrameLocks noGrp="1"/>
              </p:cNvGraphicFramePr>
              <p:nvPr>
                <p:extLst>
                  <p:ext uri="{D42A27DB-BD31-4B8C-83A1-F6EECF244321}">
                    <p14:modId xmlns:p14="http://schemas.microsoft.com/office/powerpoint/2010/main" val="1442364665"/>
                  </p:ext>
                </p:extLst>
              </p:nvPr>
            </p:nvGraphicFramePr>
            <p:xfrm>
              <a:off x="2041687" y="1860591"/>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Choice>
        <mc:Fallback xmlns="">
          <p:graphicFrame>
            <p:nvGraphicFramePr>
              <p:cNvPr id="18" name="Table 17">
                <a:extLst>
                  <a:ext uri="{FF2B5EF4-FFF2-40B4-BE49-F238E27FC236}">
                    <a16:creationId xmlns:a16="http://schemas.microsoft.com/office/drawing/2014/main" id="{C0C94492-F926-C94C-86E7-34F90BC590D1}"/>
                  </a:ext>
                </a:extLst>
              </p:cNvPr>
              <p:cNvGraphicFramePr>
                <a:graphicFrameLocks noGrp="1"/>
              </p:cNvGraphicFramePr>
              <p:nvPr>
                <p:extLst>
                  <p:ext uri="{D42A27DB-BD31-4B8C-83A1-F6EECF244321}">
                    <p14:modId xmlns:p14="http://schemas.microsoft.com/office/powerpoint/2010/main" val="1442364665"/>
                  </p:ext>
                </p:extLst>
              </p:nvPr>
            </p:nvGraphicFramePr>
            <p:xfrm>
              <a:off x="2041687" y="1860591"/>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65760">
                    <a:tc>
                      <a:txBody>
                        <a:bodyPr/>
                        <a:lstStyle/>
                        <a:p>
                          <a:endParaRPr lang="en-US"/>
                        </a:p>
                      </a:txBody>
                      <a:tcPr>
                        <a:blipFill>
                          <a:blip r:embed="rId11"/>
                          <a:stretch>
                            <a:fillRect l="-1587" t="-3448" r="-1587"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957E17AA-FE4E-D841-BB14-BCCF6C640099}"/>
                  </a:ext>
                </a:extLst>
              </p:cNvPr>
              <p:cNvGraphicFramePr>
                <a:graphicFrameLocks noGrp="1"/>
              </p:cNvGraphicFramePr>
              <p:nvPr>
                <p:extLst>
                  <p:ext uri="{D42A27DB-BD31-4B8C-83A1-F6EECF244321}">
                    <p14:modId xmlns:p14="http://schemas.microsoft.com/office/powerpoint/2010/main" val="172251224"/>
                  </p:ext>
                </p:extLst>
              </p:nvPr>
            </p:nvGraphicFramePr>
            <p:xfrm>
              <a:off x="8580979" y="1849715"/>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bl>
              </a:graphicData>
            </a:graphic>
          </p:graphicFrame>
        </mc:Choice>
        <mc:Fallback xmlns="">
          <p:graphicFrame>
            <p:nvGraphicFramePr>
              <p:cNvPr id="19" name="Table 18">
                <a:extLst>
                  <a:ext uri="{FF2B5EF4-FFF2-40B4-BE49-F238E27FC236}">
                    <a16:creationId xmlns:a16="http://schemas.microsoft.com/office/drawing/2014/main" id="{957E17AA-FE4E-D841-BB14-BCCF6C640099}"/>
                  </a:ext>
                </a:extLst>
              </p:cNvPr>
              <p:cNvGraphicFramePr>
                <a:graphicFrameLocks noGrp="1"/>
              </p:cNvGraphicFramePr>
              <p:nvPr>
                <p:extLst>
                  <p:ext uri="{D42A27DB-BD31-4B8C-83A1-F6EECF244321}">
                    <p14:modId xmlns:p14="http://schemas.microsoft.com/office/powerpoint/2010/main" val="172251224"/>
                  </p:ext>
                </p:extLst>
              </p:nvPr>
            </p:nvGraphicFramePr>
            <p:xfrm>
              <a:off x="8580979" y="1849715"/>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65760">
                    <a:tc>
                      <a:txBody>
                        <a:bodyPr/>
                        <a:lstStyle/>
                        <a:p>
                          <a:endParaRPr lang="en-US"/>
                        </a:p>
                      </a:txBody>
                      <a:tcPr>
                        <a:blipFill>
                          <a:blip r:embed="rId12"/>
                          <a:stretch>
                            <a:fillRect l="-1587" t="-3448" r="-1587"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350307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Full Bayes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endParaRPr lang="en-US" sz="2200" dirty="0">
              <a:latin typeface="Helvetica" pitchFamily="2" charset="0"/>
            </a:endParaRPr>
          </a:p>
        </p:txBody>
      </p:sp>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FDA4332C-FE02-3047-B5CF-1CCD4C1F7B0B}"/>
                  </a:ext>
                </a:extLst>
              </p:cNvPr>
              <p:cNvSpPr/>
              <p:nvPr/>
            </p:nvSpPr>
            <p:spPr>
              <a:xfrm>
                <a:off x="4866201" y="366631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p:sp>
            <p:nvSpPr>
              <p:cNvPr id="4" name="Oval 3">
                <a:extLst>
                  <a:ext uri="{FF2B5EF4-FFF2-40B4-BE49-F238E27FC236}">
                    <a16:creationId xmlns:a16="http://schemas.microsoft.com/office/drawing/2014/main" id="{FDA4332C-FE02-3047-B5CF-1CCD4C1F7B0B}"/>
                  </a:ext>
                </a:extLst>
              </p:cNvPr>
              <p:cNvSpPr>
                <a:spLocks noRot="1" noChangeAspect="1" noMove="1" noResize="1" noEditPoints="1" noAdjustHandles="1" noChangeArrowheads="1" noChangeShapeType="1" noTextEdit="1"/>
              </p:cNvSpPr>
              <p:nvPr/>
            </p:nvSpPr>
            <p:spPr>
              <a:xfrm>
                <a:off x="4866201" y="366631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9075BA72-8F8A-694D-8D02-9A9023B58A22}"/>
                  </a:ext>
                </a:extLst>
              </p:cNvPr>
              <p:cNvSpPr/>
              <p:nvPr/>
            </p:nvSpPr>
            <p:spPr>
              <a:xfrm>
                <a:off x="3037332"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5" name="Oval 4">
                <a:extLst>
                  <a:ext uri="{FF2B5EF4-FFF2-40B4-BE49-F238E27FC236}">
                    <a16:creationId xmlns:a16="http://schemas.microsoft.com/office/drawing/2014/main" id="{9075BA72-8F8A-694D-8D02-9A9023B58A22}"/>
                  </a:ext>
                </a:extLst>
              </p:cNvPr>
              <p:cNvSpPr>
                <a:spLocks noRot="1" noChangeAspect="1" noMove="1" noResize="1" noEditPoints="1" noAdjustHandles="1" noChangeArrowheads="1" noChangeShapeType="1" noTextEdit="1"/>
              </p:cNvSpPr>
              <p:nvPr/>
            </p:nvSpPr>
            <p:spPr>
              <a:xfrm>
                <a:off x="3037332" y="5578798"/>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BC3123A8-C05F-FE49-9EB7-785B843DE229}"/>
                  </a:ext>
                </a:extLst>
              </p:cNvPr>
              <p:cNvSpPr/>
              <p:nvPr/>
            </p:nvSpPr>
            <p:spPr>
              <a:xfrm>
                <a:off x="6695068" y="557879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p:sp>
            <p:nvSpPr>
              <p:cNvPr id="6" name="Oval 5">
                <a:extLst>
                  <a:ext uri="{FF2B5EF4-FFF2-40B4-BE49-F238E27FC236}">
                    <a16:creationId xmlns:a16="http://schemas.microsoft.com/office/drawing/2014/main" id="{BC3123A8-C05F-FE49-9EB7-785B843DE229}"/>
                  </a:ext>
                </a:extLst>
              </p:cNvPr>
              <p:cNvSpPr>
                <a:spLocks noRot="1" noChangeAspect="1" noMove="1" noResize="1" noEditPoints="1" noAdjustHandles="1" noChangeArrowheads="1" noChangeShapeType="1" noTextEdit="1"/>
              </p:cNvSpPr>
              <p:nvPr/>
            </p:nvSpPr>
            <p:spPr>
              <a:xfrm>
                <a:off x="6695068" y="5578798"/>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B9869236-F0E7-FE44-8353-F419B8EF2B04}"/>
                  </a:ext>
                </a:extLst>
              </p:cNvPr>
              <p:cNvSpPr/>
              <p:nvPr/>
            </p:nvSpPr>
            <p:spPr>
              <a:xfrm>
                <a:off x="3037333"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p:sp>
            <p:nvSpPr>
              <p:cNvPr id="7" name="Oval 6">
                <a:extLst>
                  <a:ext uri="{FF2B5EF4-FFF2-40B4-BE49-F238E27FC236}">
                    <a16:creationId xmlns:a16="http://schemas.microsoft.com/office/drawing/2014/main" id="{B9869236-F0E7-FE44-8353-F419B8EF2B04}"/>
                  </a:ext>
                </a:extLst>
              </p:cNvPr>
              <p:cNvSpPr>
                <a:spLocks noRot="1" noChangeAspect="1" noMove="1" noResize="1" noEditPoints="1" noAdjustHandles="1" noChangeArrowheads="1" noChangeShapeType="1" noTextEdit="1"/>
              </p:cNvSpPr>
              <p:nvPr/>
            </p:nvSpPr>
            <p:spPr>
              <a:xfrm>
                <a:off x="3037333" y="1819230"/>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34B1E76E-02D8-0948-A368-9A68756CB2A5}"/>
                  </a:ext>
                </a:extLst>
              </p:cNvPr>
              <p:cNvSpPr/>
              <p:nvPr/>
            </p:nvSpPr>
            <p:spPr>
              <a:xfrm>
                <a:off x="6695069" y="1819230"/>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p:sp>
            <p:nvSpPr>
              <p:cNvPr id="8" name="Oval 7">
                <a:extLst>
                  <a:ext uri="{FF2B5EF4-FFF2-40B4-BE49-F238E27FC236}">
                    <a16:creationId xmlns:a16="http://schemas.microsoft.com/office/drawing/2014/main" id="{34B1E76E-02D8-0948-A368-9A68756CB2A5}"/>
                  </a:ext>
                </a:extLst>
              </p:cNvPr>
              <p:cNvSpPr>
                <a:spLocks noRot="1" noChangeAspect="1" noMove="1" noResize="1" noEditPoints="1" noAdjustHandles="1" noChangeArrowheads="1" noChangeShapeType="1" noTextEdit="1"/>
              </p:cNvSpPr>
              <p:nvPr/>
            </p:nvSpPr>
            <p:spPr>
              <a:xfrm>
                <a:off x="6695069" y="1819230"/>
                <a:ext cx="1695691" cy="636608"/>
              </a:xfrm>
              <a:prstGeom prst="ellipse">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7FC26D-63BF-6D43-A025-93E66904F599}"/>
              </a:ext>
            </a:extLst>
          </p:cNvPr>
          <p:cNvSpPr txBox="1"/>
          <p:nvPr/>
        </p:nvSpPr>
        <p:spPr>
          <a:xfrm>
            <a:off x="4555671" y="374266"/>
            <a:ext cx="7258700" cy="1477328"/>
          </a:xfrm>
          <a:prstGeom prst="rect">
            <a:avLst/>
          </a:prstGeom>
          <a:noFill/>
        </p:spPr>
        <p:txBody>
          <a:bodyPr wrap="square" rtlCol="0">
            <a:spAutoFit/>
          </a:bodyPr>
          <a:lstStyle/>
          <a:p>
            <a:r>
              <a:rPr lang="en-US" dirty="0">
                <a:latin typeface="Helvetica" pitchFamily="2" charset="0"/>
              </a:rPr>
              <a:t>This “looks different” from the other tables but is conceptually exactly the same!</a:t>
            </a:r>
          </a:p>
          <a:p>
            <a:r>
              <a:rPr lang="en-US" dirty="0">
                <a:latin typeface="Helvetica" pitchFamily="2" charset="0"/>
              </a:rPr>
              <a:t>Alarm has two parent nodes (Burglary and Earthquake)</a:t>
            </a:r>
          </a:p>
          <a:p>
            <a:r>
              <a:rPr lang="en-US" dirty="0">
                <a:latin typeface="Helvetica" pitchFamily="2" charset="0"/>
              </a:rPr>
              <a:t>And so we need enough rows in the table to represent every possible combination of the parents.</a:t>
            </a:r>
          </a:p>
        </p:txBody>
      </p:sp>
      <p:cxnSp>
        <p:nvCxnSpPr>
          <p:cNvPr id="10" name="Straight Arrow Connector 9">
            <a:extLst>
              <a:ext uri="{FF2B5EF4-FFF2-40B4-BE49-F238E27FC236}">
                <a16:creationId xmlns:a16="http://schemas.microsoft.com/office/drawing/2014/main" id="{42F4FF0D-8578-ED40-BC8D-37E42A680F45}"/>
              </a:ext>
            </a:extLst>
          </p:cNvPr>
          <p:cNvCxnSpPr>
            <a:cxnSpLocks/>
          </p:cNvCxnSpPr>
          <p:nvPr/>
        </p:nvCxnSpPr>
        <p:spPr>
          <a:xfrm>
            <a:off x="4133507" y="2455838"/>
            <a:ext cx="1199034"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2216BA-DEDE-BA42-BCCC-13206FC378C4}"/>
              </a:ext>
            </a:extLst>
          </p:cNvPr>
          <p:cNvCxnSpPr/>
          <p:nvPr/>
        </p:nvCxnSpPr>
        <p:spPr>
          <a:xfrm flipH="1">
            <a:off x="6313562" y="2455838"/>
            <a:ext cx="1229351"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DAEBA8-B07A-D946-B894-29A1CA29CEA8}"/>
              </a:ext>
            </a:extLst>
          </p:cNvPr>
          <p:cNvCxnSpPr>
            <a:cxnSpLocks/>
            <a:stCxn id="4" idx="5"/>
            <a:endCxn id="6" idx="1"/>
          </p:cNvCxnSpPr>
          <p:nvPr/>
        </p:nvCxnSpPr>
        <p:spPr>
          <a:xfrm>
            <a:off x="6313564" y="4209697"/>
            <a:ext cx="629832" cy="14623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E13AAE-C626-9443-9BEB-BCD854D2DEFD}"/>
              </a:ext>
            </a:extLst>
          </p:cNvPr>
          <p:cNvCxnSpPr>
            <a:cxnSpLocks/>
            <a:stCxn id="4" idx="3"/>
            <a:endCxn id="5" idx="0"/>
          </p:cNvCxnSpPr>
          <p:nvPr/>
        </p:nvCxnSpPr>
        <p:spPr>
          <a:xfrm flipH="1">
            <a:off x="3885178" y="4209697"/>
            <a:ext cx="1229351" cy="136910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E57CCB90-22C6-4D48-B448-249571DE920E}"/>
                  </a:ext>
                </a:extLst>
              </p:cNvPr>
              <p:cNvGraphicFramePr>
                <a:graphicFrameLocks noGrp="1"/>
              </p:cNvGraphicFramePr>
              <p:nvPr/>
            </p:nvGraphicFramePr>
            <p:xfrm>
              <a:off x="1331344"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𝐴</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𝑗</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0.050</a:t>
                          </a:r>
                        </a:p>
                      </a:txBody>
                      <a:tcPr/>
                    </a:tc>
                    <a:extLst>
                      <a:ext uri="{0D108BD9-81ED-4DB2-BD59-A6C34878D82A}">
                        <a16:rowId xmlns:a16="http://schemas.microsoft.com/office/drawing/2014/main" val="10002"/>
                      </a:ext>
                    </a:extLst>
                  </a:tr>
                </a:tbl>
              </a:graphicData>
            </a:graphic>
          </p:graphicFrame>
        </mc:Choice>
        <mc:Fallback>
          <p:graphicFrame>
            <p:nvGraphicFramePr>
              <p:cNvPr id="14" name="Table 13">
                <a:extLst>
                  <a:ext uri="{FF2B5EF4-FFF2-40B4-BE49-F238E27FC236}">
                    <a16:creationId xmlns:a16="http://schemas.microsoft.com/office/drawing/2014/main" id="{E57CCB90-22C6-4D48-B448-249571DE920E}"/>
                  </a:ext>
                </a:extLst>
              </p:cNvPr>
              <p:cNvGraphicFramePr>
                <a:graphicFrameLocks noGrp="1"/>
              </p:cNvGraphicFramePr>
              <p:nvPr/>
            </p:nvGraphicFramePr>
            <p:xfrm>
              <a:off x="1331344"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8"/>
                          <a:stretch>
                            <a:fillRect t="-3448" r="-125000" b="-227586"/>
                          </a:stretch>
                        </a:blipFill>
                      </a:tcPr>
                    </a:tc>
                    <a:tc>
                      <a:txBody>
                        <a:bodyPr/>
                        <a:lstStyle/>
                        <a:p>
                          <a:endParaRPr lang="en-US"/>
                        </a:p>
                      </a:txBody>
                      <a:tcPr>
                        <a:blipFill>
                          <a:blip r:embed="rId8"/>
                          <a:stretch>
                            <a:fillRect l="-82540" t="-3448" r="-3175"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t="-100000" r="-125000"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t="-206897" r="-125000"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33C91F42-27EE-CF4D-A2EB-60512EFC5C58}"/>
                  </a:ext>
                </a:extLst>
              </p:cNvPr>
              <p:cNvGraphicFramePr>
                <a:graphicFrameLocks noGrp="1"/>
              </p:cNvGraphicFramePr>
              <p:nvPr/>
            </p:nvGraphicFramePr>
            <p:xfrm>
              <a:off x="8505386"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𝐴</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0.700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0.010</a:t>
                          </a:r>
                        </a:p>
                      </a:txBody>
                      <a:tcPr/>
                    </a:tc>
                    <a:extLst>
                      <a:ext uri="{0D108BD9-81ED-4DB2-BD59-A6C34878D82A}">
                        <a16:rowId xmlns:a16="http://schemas.microsoft.com/office/drawing/2014/main" val="10002"/>
                      </a:ext>
                    </a:extLst>
                  </a:tr>
                </a:tbl>
              </a:graphicData>
            </a:graphic>
          </p:graphicFrame>
        </mc:Choice>
        <mc:Fallback>
          <p:graphicFrame>
            <p:nvGraphicFramePr>
              <p:cNvPr id="15" name="Table 14">
                <a:extLst>
                  <a:ext uri="{FF2B5EF4-FFF2-40B4-BE49-F238E27FC236}">
                    <a16:creationId xmlns:a16="http://schemas.microsoft.com/office/drawing/2014/main" id="{33C91F42-27EE-CF4D-A2EB-60512EFC5C58}"/>
                  </a:ext>
                </a:extLst>
              </p:cNvPr>
              <p:cNvGraphicFramePr>
                <a:graphicFrameLocks noGrp="1"/>
              </p:cNvGraphicFramePr>
              <p:nvPr/>
            </p:nvGraphicFramePr>
            <p:xfrm>
              <a:off x="8505386" y="5399024"/>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t="-3448" r="-125000" b="-227586"/>
                          </a:stretch>
                        </a:blipFill>
                      </a:tcPr>
                    </a:tc>
                    <a:tc>
                      <a:txBody>
                        <a:bodyPr/>
                        <a:lstStyle/>
                        <a:p>
                          <a:endParaRPr lang="en-US"/>
                        </a:p>
                      </a:txBody>
                      <a:tcPr>
                        <a:blipFill>
                          <a:blip r:embed="rId9"/>
                          <a:stretch>
                            <a:fillRect l="-82540" t="-3448" r="-3175"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t="-100000" r="-125000"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0.700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t="-206897" r="-125000"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62C9C3CB-63B3-9647-9F5C-13CC60020BA3}"/>
                  </a:ext>
                </a:extLst>
              </p:cNvPr>
              <p:cNvGraphicFramePr>
                <a:graphicFrameLocks noGrp="1"/>
              </p:cNvGraphicFramePr>
              <p:nvPr/>
            </p:nvGraphicFramePr>
            <p:xfrm>
              <a:off x="6974214" y="3279528"/>
              <a:ext cx="2108387" cy="1849120"/>
            </p:xfrm>
            <a:graphic>
              <a:graphicData uri="http://schemas.openxmlformats.org/drawingml/2006/table">
                <a:tbl>
                  <a:tblPr firstRow="1" bandRow="1">
                    <a:tableStyleId>{5C22544A-7EE6-4342-B048-85BDC9FD1C3A}</a:tableStyleId>
                  </a:tblPr>
                  <a:tblGrid>
                    <a:gridCol w="659960">
                      <a:extLst>
                        <a:ext uri="{9D8B030D-6E8A-4147-A177-3AD203B41FA5}">
                          <a16:colId xmlns:a16="http://schemas.microsoft.com/office/drawing/2014/main" val="20000"/>
                        </a:ext>
                      </a:extLst>
                    </a:gridCol>
                    <a:gridCol w="659960">
                      <a:extLst>
                        <a:ext uri="{9D8B030D-6E8A-4147-A177-3AD203B41FA5}">
                          <a16:colId xmlns:a16="http://schemas.microsoft.com/office/drawing/2014/main" val="20001"/>
                        </a:ext>
                      </a:extLst>
                    </a:gridCol>
                    <a:gridCol w="78846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𝐸</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𝑎</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0.950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4"/>
                      </a:ext>
                    </a:extLst>
                  </a:tr>
                </a:tbl>
              </a:graphicData>
            </a:graphic>
          </p:graphicFrame>
        </mc:Choice>
        <mc:Fallback>
          <p:graphicFrame>
            <p:nvGraphicFramePr>
              <p:cNvPr id="17" name="Table 16">
                <a:extLst>
                  <a:ext uri="{FF2B5EF4-FFF2-40B4-BE49-F238E27FC236}">
                    <a16:creationId xmlns:a16="http://schemas.microsoft.com/office/drawing/2014/main" id="{62C9C3CB-63B3-9647-9F5C-13CC60020BA3}"/>
                  </a:ext>
                </a:extLst>
              </p:cNvPr>
              <p:cNvGraphicFramePr>
                <a:graphicFrameLocks noGrp="1"/>
              </p:cNvGraphicFramePr>
              <p:nvPr/>
            </p:nvGraphicFramePr>
            <p:xfrm>
              <a:off x="6974214" y="3279528"/>
              <a:ext cx="2108387" cy="1849120"/>
            </p:xfrm>
            <a:graphic>
              <a:graphicData uri="http://schemas.openxmlformats.org/drawingml/2006/table">
                <a:tbl>
                  <a:tblPr firstRow="1" bandRow="1">
                    <a:tableStyleId>{5C22544A-7EE6-4342-B048-85BDC9FD1C3A}</a:tableStyleId>
                  </a:tblPr>
                  <a:tblGrid>
                    <a:gridCol w="659960">
                      <a:extLst>
                        <a:ext uri="{9D8B030D-6E8A-4147-A177-3AD203B41FA5}">
                          <a16:colId xmlns:a16="http://schemas.microsoft.com/office/drawing/2014/main" val="20000"/>
                        </a:ext>
                      </a:extLst>
                    </a:gridCol>
                    <a:gridCol w="659960">
                      <a:extLst>
                        <a:ext uri="{9D8B030D-6E8A-4147-A177-3AD203B41FA5}">
                          <a16:colId xmlns:a16="http://schemas.microsoft.com/office/drawing/2014/main" val="20001"/>
                        </a:ext>
                      </a:extLst>
                    </a:gridCol>
                    <a:gridCol w="788467">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l="-1923" t="-3448" r="-225000" b="-431034"/>
                          </a:stretch>
                        </a:blipFill>
                      </a:tcPr>
                    </a:tc>
                    <a:tc>
                      <a:txBody>
                        <a:bodyPr/>
                        <a:lstStyle/>
                        <a:p>
                          <a:endParaRPr lang="en-US"/>
                        </a:p>
                      </a:txBody>
                      <a:tcPr>
                        <a:blipFill>
                          <a:blip r:embed="rId10"/>
                          <a:stretch>
                            <a:fillRect l="-100000" t="-3448" r="-120755" b="-431034"/>
                          </a:stretch>
                        </a:blipFill>
                      </a:tcPr>
                    </a:tc>
                    <a:tc>
                      <a:txBody>
                        <a:bodyPr/>
                        <a:lstStyle/>
                        <a:p>
                          <a:endParaRPr lang="en-US"/>
                        </a:p>
                      </a:txBody>
                      <a:tcPr>
                        <a:blipFill>
                          <a:blip r:embed="rId10"/>
                          <a:stretch>
                            <a:fillRect l="-170968" t="-3448" r="-3226" b="-4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l="-1923" t="-103448" r="-225000" b="-331034"/>
                          </a:stretch>
                        </a:blipFill>
                      </a:tcPr>
                    </a:tc>
                    <a:tc>
                      <a:txBody>
                        <a:bodyPr/>
                        <a:lstStyle/>
                        <a:p>
                          <a:endParaRPr lang="en-US"/>
                        </a:p>
                      </a:txBody>
                      <a:tcPr>
                        <a:blipFill>
                          <a:blip r:embed="rId10"/>
                          <a:stretch>
                            <a:fillRect l="-100000" t="-103448" r="-120755" b="-3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0.950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l="-1923" t="-203448" r="-225000" b="-231034"/>
                          </a:stretch>
                        </a:blipFill>
                      </a:tcPr>
                    </a:tc>
                    <a:tc>
                      <a:txBody>
                        <a:bodyPr/>
                        <a:lstStyle/>
                        <a:p>
                          <a:endParaRPr lang="en-US"/>
                        </a:p>
                      </a:txBody>
                      <a:tcPr>
                        <a:blipFill>
                          <a:blip r:embed="rId10"/>
                          <a:stretch>
                            <a:fillRect l="-100000" t="-203448" r="-120755" b="-231034"/>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l="-1923" t="-293333" r="-225000" b="-123333"/>
                          </a:stretch>
                        </a:blipFill>
                      </a:tcPr>
                    </a:tc>
                    <a:tc>
                      <a:txBody>
                        <a:bodyPr/>
                        <a:lstStyle/>
                        <a:p>
                          <a:endParaRPr lang="en-US"/>
                        </a:p>
                      </a:txBody>
                      <a:tcPr>
                        <a:blipFill>
                          <a:blip r:embed="rId10"/>
                          <a:stretch>
                            <a:fillRect l="-100000" t="-293333" r="-120755"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0.290</a:t>
                          </a:r>
                        </a:p>
                      </a:txBody>
                      <a:tcPr/>
                    </a:tc>
                    <a:extLst>
                      <a:ext uri="{0D108BD9-81ED-4DB2-BD59-A6C34878D82A}">
                        <a16:rowId xmlns:a16="http://schemas.microsoft.com/office/drawing/2014/main" val="10003"/>
                      </a:ext>
                    </a:extLst>
                  </a:tr>
                  <a:tr h="370840">
                    <a:tc>
                      <a:txBody>
                        <a:bodyPr/>
                        <a:lstStyle/>
                        <a:p>
                          <a:endParaRPr lang="en-US"/>
                        </a:p>
                      </a:txBody>
                      <a:tcPr>
                        <a:blipFill>
                          <a:blip r:embed="rId10"/>
                          <a:stretch>
                            <a:fillRect l="-1923" t="-406897" r="-225000" b="-27586"/>
                          </a:stretch>
                        </a:blipFill>
                      </a:tcPr>
                    </a:tc>
                    <a:tc>
                      <a:txBody>
                        <a:bodyPr/>
                        <a:lstStyle/>
                        <a:p>
                          <a:endParaRPr lang="en-US"/>
                        </a:p>
                      </a:txBody>
                      <a:tcPr>
                        <a:blipFill>
                          <a:blip r:embed="rId10"/>
                          <a:stretch>
                            <a:fillRect l="-100000" t="-406897" r="-120755"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C0C94492-F926-C94C-86E7-34F90BC590D1}"/>
                  </a:ext>
                </a:extLst>
              </p:cNvPr>
              <p:cNvGraphicFramePr>
                <a:graphicFrameLocks noGrp="1"/>
              </p:cNvGraphicFramePr>
              <p:nvPr/>
            </p:nvGraphicFramePr>
            <p:xfrm>
              <a:off x="2041687" y="1860591"/>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Choice>
        <mc:Fallback>
          <p:graphicFrame>
            <p:nvGraphicFramePr>
              <p:cNvPr id="18" name="Table 17">
                <a:extLst>
                  <a:ext uri="{FF2B5EF4-FFF2-40B4-BE49-F238E27FC236}">
                    <a16:creationId xmlns:a16="http://schemas.microsoft.com/office/drawing/2014/main" id="{C0C94492-F926-C94C-86E7-34F90BC590D1}"/>
                  </a:ext>
                </a:extLst>
              </p:cNvPr>
              <p:cNvGraphicFramePr>
                <a:graphicFrameLocks noGrp="1"/>
              </p:cNvGraphicFramePr>
              <p:nvPr/>
            </p:nvGraphicFramePr>
            <p:xfrm>
              <a:off x="2041687" y="1860591"/>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65760">
                    <a:tc>
                      <a:txBody>
                        <a:bodyPr/>
                        <a:lstStyle/>
                        <a:p>
                          <a:endParaRPr lang="en-US"/>
                        </a:p>
                      </a:txBody>
                      <a:tcPr>
                        <a:blipFill>
                          <a:blip r:embed="rId11"/>
                          <a:stretch>
                            <a:fillRect l="-1587" t="-3448" r="-3175"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957E17AA-FE4E-D841-BB14-BCCF6C640099}"/>
                  </a:ext>
                </a:extLst>
              </p:cNvPr>
              <p:cNvGraphicFramePr>
                <a:graphicFrameLocks noGrp="1"/>
              </p:cNvGraphicFramePr>
              <p:nvPr/>
            </p:nvGraphicFramePr>
            <p:xfrm>
              <a:off x="8580979" y="1849715"/>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bl>
              </a:graphicData>
            </a:graphic>
          </p:graphicFrame>
        </mc:Choice>
        <mc:Fallback>
          <p:graphicFrame>
            <p:nvGraphicFramePr>
              <p:cNvPr id="19" name="Table 18">
                <a:extLst>
                  <a:ext uri="{FF2B5EF4-FFF2-40B4-BE49-F238E27FC236}">
                    <a16:creationId xmlns:a16="http://schemas.microsoft.com/office/drawing/2014/main" id="{957E17AA-FE4E-D841-BB14-BCCF6C640099}"/>
                  </a:ext>
                </a:extLst>
              </p:cNvPr>
              <p:cNvGraphicFramePr>
                <a:graphicFrameLocks noGrp="1"/>
              </p:cNvGraphicFramePr>
              <p:nvPr/>
            </p:nvGraphicFramePr>
            <p:xfrm>
              <a:off x="8580979" y="1849715"/>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65760">
                    <a:tc>
                      <a:txBody>
                        <a:bodyPr/>
                        <a:lstStyle/>
                        <a:p>
                          <a:endParaRPr lang="en-US"/>
                        </a:p>
                      </a:txBody>
                      <a:tcPr>
                        <a:blipFill>
                          <a:blip r:embed="rId12"/>
                          <a:stretch>
                            <a:fillRect l="-1587" t="-3448" r="-3175"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bl>
              </a:graphicData>
            </a:graphic>
          </p:graphicFrame>
        </mc:Fallback>
      </mc:AlternateContent>
      <p:sp>
        <p:nvSpPr>
          <p:cNvPr id="12" name="Rectangle 11">
            <a:extLst>
              <a:ext uri="{FF2B5EF4-FFF2-40B4-BE49-F238E27FC236}">
                <a16:creationId xmlns:a16="http://schemas.microsoft.com/office/drawing/2014/main" id="{B3B313EA-D6CC-784F-D7D4-D5C3EC8617F3}"/>
              </a:ext>
            </a:extLst>
          </p:cNvPr>
          <p:cNvSpPr/>
          <p:nvPr/>
        </p:nvSpPr>
        <p:spPr>
          <a:xfrm>
            <a:off x="6974214" y="3666318"/>
            <a:ext cx="2108387" cy="1462330"/>
          </a:xfrm>
          <a:prstGeom prst="rect">
            <a:avLst/>
          </a:prstGeom>
          <a:solidFill>
            <a:srgbClr val="FFFF00">
              <a:alpha val="3342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49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we basically went over this already, but using the (abbreviated) symbols from the CPTs on the previous slide:</a:t>
            </a:r>
          </a:p>
          <a:p>
            <a:endParaRPr lang="en-US" sz="2400" dirty="0">
              <a:latin typeface="Helvetica" pitchFamily="2" charset="0"/>
            </a:endParaRPr>
          </a:p>
          <a:p>
            <a:r>
              <a:rPr lang="en-US" sz="2400" dirty="0">
                <a:latin typeface="Helvetica" pitchFamily="2" charset="0"/>
              </a:rPr>
              <a:t>Query Variable is:</a:t>
            </a:r>
          </a:p>
          <a:p>
            <a:r>
              <a:rPr lang="en-US" sz="2400" dirty="0">
                <a:latin typeface="Helvetica" pitchFamily="2" charset="0"/>
              </a:rPr>
              <a:t>Evidence Variables: </a:t>
            </a:r>
          </a:p>
          <a:p>
            <a:r>
              <a:rPr lang="en-US" sz="2400" dirty="0">
                <a:latin typeface="Helvetica" pitchFamily="2" charset="0"/>
              </a:rPr>
              <a:t>Hidden Variables: </a:t>
            </a:r>
            <a:endParaRPr lang="en-US" sz="1500" dirty="0">
              <a:latin typeface="Helvetica" pitchFamily="2" charset="0"/>
            </a:endParaRPr>
          </a:p>
          <a:p>
            <a:pPr marL="0" indent="0">
              <a:buNone/>
            </a:pPr>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3E30B77-7400-9941-9F74-A4FA426DD210}"/>
                  </a:ext>
                </a:extLst>
              </p:cNvPr>
              <p:cNvSpPr txBox="1">
                <a:spLocks/>
              </p:cNvSpPr>
              <p:nvPr/>
            </p:nvSpPr>
            <p:spPr>
              <a:xfrm>
                <a:off x="4279646" y="3688591"/>
                <a:ext cx="3923818" cy="1944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𝐵</m:t>
                      </m:r>
                    </m:oMath>
                  </m:oMathPara>
                </a14:m>
                <a:endParaRPr lang="en-US" dirty="0"/>
              </a:p>
              <a:p>
                <a:pPr marL="0" indent="0">
                  <a:buFont typeface="Arial" panose="020B0604020202020204" pitchFamily="34" charset="0"/>
                  <a:buNone/>
                </a:pP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m:t>
                    </m:r>
                    <m:r>
                      <a:rPr lang="en-US" i="1" dirty="0" smtClean="0">
                        <a:latin typeface="Cambria Math" panose="02040503050406030204" pitchFamily="18" charset="0"/>
                      </a:rPr>
                      <m:t>𝑡𝑟𝑢𝑒</m:t>
                    </m:r>
                  </m:oMath>
                </a14:m>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m:t>
                    </m:r>
                    <m:r>
                      <a:rPr lang="en-US" i="1" dirty="0" smtClean="0">
                        <a:latin typeface="Cambria Math" panose="02040503050406030204" pitchFamily="18" charset="0"/>
                      </a:rPr>
                      <m:t>𝑡𝑟𝑢𝑒</m:t>
                    </m:r>
                  </m:oMath>
                </a14:m>
                <a:endParaRPr lang="en-US" dirty="0"/>
              </a:p>
              <a:p>
                <a:pPr marL="0" indent="0">
                  <a:buFont typeface="Arial" panose="020B0604020202020204" pitchFamily="34" charset="0"/>
                  <a:buNone/>
                </a:pPr>
                <a14:m>
                  <m:oMath xmlns:m="http://schemas.openxmlformats.org/officeDocument/2006/math">
                    <m:r>
                      <a:rPr lang="en-US" i="1" dirty="0" smtClean="0">
                        <a:latin typeface="Cambria Math" panose="02040503050406030204" pitchFamily="18" charset="0"/>
                      </a:rPr>
                      <m:t>𝐸</m:t>
                    </m:r>
                  </m:oMath>
                </a14:m>
                <a:r>
                  <a:rPr lang="en-US" dirty="0"/>
                  <a:t>, </a:t>
                </a:r>
                <a14:m>
                  <m:oMath xmlns:m="http://schemas.openxmlformats.org/officeDocument/2006/math">
                    <m:r>
                      <a:rPr lang="en-US" i="1" dirty="0" smtClean="0">
                        <a:latin typeface="Cambria Math" panose="02040503050406030204" pitchFamily="18" charset="0"/>
                      </a:rPr>
                      <m:t>𝐴</m:t>
                    </m:r>
                  </m:oMath>
                </a14:m>
                <a:endParaRPr lang="en-US" dirty="0"/>
              </a:p>
            </p:txBody>
          </p:sp>
        </mc:Choice>
        <mc:Fallback xmlns="">
          <p:sp>
            <p:nvSpPr>
              <p:cNvPr id="4" name="Content Placeholder 2">
                <a:extLst>
                  <a:ext uri="{FF2B5EF4-FFF2-40B4-BE49-F238E27FC236}">
                    <a16:creationId xmlns:a16="http://schemas.microsoft.com/office/drawing/2014/main" id="{C3E30B77-7400-9941-9F74-A4FA426DD210}"/>
                  </a:ext>
                </a:extLst>
              </p:cNvPr>
              <p:cNvSpPr txBox="1">
                <a:spLocks noRot="1" noChangeAspect="1" noMove="1" noResize="1" noEditPoints="1" noAdjustHandles="1" noChangeArrowheads="1" noChangeShapeType="1" noTextEdit="1"/>
              </p:cNvSpPr>
              <p:nvPr/>
            </p:nvSpPr>
            <p:spPr>
              <a:xfrm>
                <a:off x="4279646" y="3688591"/>
                <a:ext cx="3923818" cy="1944546"/>
              </a:xfrm>
              <a:prstGeom prst="rect">
                <a:avLst/>
              </a:prstGeom>
              <a:blipFill>
                <a:blip r:embed="rId3"/>
                <a:stretch>
                  <a:fillRect l="-1290"/>
                </a:stretch>
              </a:blipFill>
            </p:spPr>
            <p:txBody>
              <a:bodyPr/>
              <a:lstStyle/>
              <a:p>
                <a:r>
                  <a:rPr lang="en-US">
                    <a:noFill/>
                  </a:rPr>
                  <a:t> </a:t>
                </a:r>
              </a:p>
            </p:txBody>
          </p:sp>
        </mc:Fallback>
      </mc:AlternateContent>
    </p:spTree>
    <p:extLst>
      <p:ext uri="{BB962C8B-B14F-4D97-AF65-F5344CB8AC3E}">
        <p14:creationId xmlns:p14="http://schemas.microsoft.com/office/powerpoint/2010/main" val="267250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When using a Bayes Net to calculate the exact probability of some query, we need to remove all the hidden variables from the equation because we don’t know their values.</a:t>
            </a:r>
          </a:p>
          <a:p>
            <a:endParaRPr lang="en-US" sz="2400" dirty="0">
              <a:latin typeface="Helvetica" pitchFamily="2" charset="0"/>
            </a:endParaRPr>
          </a:p>
          <a:p>
            <a:r>
              <a:rPr lang="en-US" sz="2400" dirty="0">
                <a:latin typeface="Helvetica" pitchFamily="2" charset="0"/>
              </a:rPr>
              <a:t>In other words, we need to consider all possible values of each hidden variable. This process is called </a:t>
            </a:r>
            <a:r>
              <a:rPr lang="en-US" sz="2400" b="1" dirty="0">
                <a:latin typeface="Helvetica" pitchFamily="2" charset="0"/>
              </a:rPr>
              <a:t>summing out</a:t>
            </a:r>
            <a:r>
              <a:rPr lang="en-US" sz="2400" dirty="0">
                <a:latin typeface="Helvetica" pitchFamily="2" charset="0"/>
              </a:rPr>
              <a:t>.</a:t>
            </a:r>
            <a:endParaRPr lang="en-US" sz="2200" dirty="0">
              <a:latin typeface="Helvetica" pitchFamily="2" charset="0"/>
            </a:endParaRPr>
          </a:p>
        </p:txBody>
      </p:sp>
    </p:spTree>
    <p:extLst>
      <p:ext uri="{BB962C8B-B14F-4D97-AF65-F5344CB8AC3E}">
        <p14:creationId xmlns:p14="http://schemas.microsoft.com/office/powerpoint/2010/main" val="1976517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05278"/>
            <a:ext cx="10058400" cy="2547465"/>
          </a:xfrm>
        </p:spPr>
        <p:txBody>
          <a:bodyPr>
            <a:normAutofit fontScale="92500"/>
          </a:bodyPr>
          <a:lstStyle/>
          <a:p>
            <a:pPr marL="0" indent="0" algn="ctr">
              <a:buNone/>
            </a:pPr>
            <a:r>
              <a:rPr lang="en-US" sz="2400" i="1" dirty="0">
                <a:latin typeface="Helvetica" pitchFamily="2" charset="0"/>
              </a:rPr>
              <a:t>P</a:t>
            </a:r>
            <a:r>
              <a:rPr lang="en-US" sz="2400" dirty="0">
                <a:latin typeface="Helvetica" pitchFamily="2" charset="0"/>
              </a:rPr>
              <a:t>(</a:t>
            </a:r>
            <a:r>
              <a:rPr lang="en-US" sz="2400" i="1" dirty="0">
                <a:latin typeface="Helvetica" pitchFamily="2" charset="0"/>
              </a:rPr>
              <a:t>cavity</a:t>
            </a:r>
            <a:r>
              <a:rPr lang="en-US" sz="2400" dirty="0">
                <a:latin typeface="Helvetica" pitchFamily="2" charset="0"/>
              </a:rPr>
              <a:t>) = </a:t>
            </a:r>
            <a:r>
              <a:rPr lang="en-US" sz="2400" dirty="0">
                <a:solidFill>
                  <a:srgbClr val="FF0000"/>
                </a:solidFill>
                <a:latin typeface="Helvetica" pitchFamily="2" charset="0"/>
              </a:rPr>
              <a:t>0.108 + 0.012 + 0.072 + 0.008</a:t>
            </a:r>
            <a:r>
              <a:rPr lang="en-US" sz="2400" dirty="0">
                <a:latin typeface="Helvetica" pitchFamily="2" charset="0"/>
              </a:rPr>
              <a:t> = 0.2</a:t>
            </a:r>
          </a:p>
          <a:p>
            <a:r>
              <a:rPr lang="en-US" sz="2400" dirty="0">
                <a:latin typeface="Helvetica" pitchFamily="2" charset="0"/>
              </a:rPr>
              <a:t>Remember this slide from last time? This was an example of summing out!</a:t>
            </a:r>
          </a:p>
          <a:p>
            <a:r>
              <a:rPr lang="en-US" sz="2400" dirty="0">
                <a:latin typeface="Helvetica" pitchFamily="2" charset="0"/>
              </a:rPr>
              <a:t> We didn’t know what the value of </a:t>
            </a:r>
            <a:r>
              <a:rPr lang="en-US" sz="2400" i="1" dirty="0">
                <a:latin typeface="Helvetica" pitchFamily="2" charset="0"/>
              </a:rPr>
              <a:t>Toothache</a:t>
            </a:r>
            <a:r>
              <a:rPr lang="en-US" sz="2400" dirty="0">
                <a:latin typeface="Helvetica" pitchFamily="2" charset="0"/>
              </a:rPr>
              <a:t> or </a:t>
            </a:r>
            <a:r>
              <a:rPr lang="en-US" sz="2400" i="1" dirty="0">
                <a:latin typeface="Helvetica" pitchFamily="2" charset="0"/>
              </a:rPr>
              <a:t>Catch</a:t>
            </a:r>
            <a:r>
              <a:rPr lang="en-US" sz="2400" dirty="0">
                <a:latin typeface="Helvetica" pitchFamily="2" charset="0"/>
              </a:rPr>
              <a:t> was, so we summed up the probability for cavity for every possible combination of </a:t>
            </a:r>
            <a:r>
              <a:rPr lang="en-US" sz="2400" i="1" dirty="0">
                <a:latin typeface="Helvetica" pitchFamily="2" charset="0"/>
              </a:rPr>
              <a:t>Toothache</a:t>
            </a:r>
            <a:r>
              <a:rPr lang="en-US" sz="2400" dirty="0">
                <a:latin typeface="Helvetica" pitchFamily="2" charset="0"/>
              </a:rPr>
              <a:t> and </a:t>
            </a:r>
            <a:r>
              <a:rPr lang="en-US" sz="2400" i="1" dirty="0">
                <a:latin typeface="Helvetica" pitchFamily="2" charset="0"/>
              </a:rPr>
              <a:t>Catch</a:t>
            </a:r>
            <a:r>
              <a:rPr lang="en-US" sz="2400" dirty="0">
                <a:latin typeface="Helvetica" pitchFamily="2" charset="0"/>
              </a:rPr>
              <a:t> values.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AE57039-CFC9-8F48-A932-7FF805F7F23D}"/>
                  </a:ext>
                </a:extLst>
              </p:cNvPr>
              <p:cNvGraphicFramePr>
                <a:graphicFrameLocks noGrp="1"/>
              </p:cNvGraphicFramePr>
              <p:nvPr>
                <p:extLst>
                  <p:ext uri="{D42A27DB-BD31-4B8C-83A1-F6EECF244321}">
                    <p14:modId xmlns:p14="http://schemas.microsoft.com/office/powerpoint/2010/main" val="3465775572"/>
                  </p:ext>
                </p:extLst>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AE57039-CFC9-8F48-A932-7FF805F7F23D}"/>
                  </a:ext>
                </a:extLst>
              </p:cNvPr>
              <p:cNvGraphicFramePr>
                <a:graphicFrameLocks noGrp="1"/>
              </p:cNvGraphicFramePr>
              <p:nvPr>
                <p:extLst>
                  <p:ext uri="{D42A27DB-BD31-4B8C-83A1-F6EECF244321}">
                    <p14:modId xmlns:p14="http://schemas.microsoft.com/office/powerpoint/2010/main" val="3465775572"/>
                  </p:ext>
                </p:extLst>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333" r="-100000" b="-316667"/>
                          </a:stretch>
                        </a:blipFill>
                      </a:tcPr>
                    </a:tc>
                    <a:tc hMerge="1">
                      <a:txBody>
                        <a:bodyPr/>
                        <a:lstStyle/>
                        <a:p>
                          <a:endParaRPr lang="en-US" dirty="0"/>
                        </a:p>
                      </a:txBody>
                      <a:tcPr/>
                    </a:tc>
                    <a:tc gridSpan="2">
                      <a:txBody>
                        <a:bodyPr/>
                        <a:lstStyle/>
                        <a:p>
                          <a:endParaRPr lang="en-US"/>
                        </a:p>
                      </a:txBody>
                      <a:tcPr>
                        <a:blipFill>
                          <a:blip r:embed="rId4"/>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6897" r="-302083" b="-227586"/>
                          </a:stretch>
                        </a:blipFill>
                      </a:tcPr>
                    </a:tc>
                    <a:tc>
                      <a:txBody>
                        <a:bodyPr/>
                        <a:lstStyle/>
                        <a:p>
                          <a:endParaRPr lang="en-US"/>
                        </a:p>
                      </a:txBody>
                      <a:tcPr>
                        <a:blipFill>
                          <a:blip r:embed="rId4"/>
                          <a:stretch>
                            <a:fillRect l="-198969" t="-106897" r="-198969" b="-227586"/>
                          </a:stretch>
                        </a:blipFill>
                      </a:tcPr>
                    </a:tc>
                    <a:tc>
                      <a:txBody>
                        <a:bodyPr/>
                        <a:lstStyle/>
                        <a:p>
                          <a:endParaRPr lang="en-US"/>
                        </a:p>
                      </a:txBody>
                      <a:tcPr>
                        <a:blipFill>
                          <a:blip r:embed="rId4"/>
                          <a:stretch>
                            <a:fillRect l="-302083" t="-106897" r="-101042" b="-227586"/>
                          </a:stretch>
                        </a:blipFill>
                      </a:tcPr>
                    </a:tc>
                    <a:tc>
                      <a:txBody>
                        <a:bodyPr/>
                        <a:lstStyle/>
                        <a:p>
                          <a:endParaRPr lang="en-US"/>
                        </a:p>
                      </a:txBody>
                      <a:tcPr>
                        <a:blipFill>
                          <a:blip r:embed="rId4"/>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0000" r="-402083"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7B250F58-7E9C-B34A-996F-DB7732BE2260}"/>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710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28800"/>
                <a:ext cx="10058400" cy="4123943"/>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e>
                      </m:d>
                      <m:r>
                        <a:rPr lang="en-US" sz="2400" i="1">
                          <a:latin typeface="Cambria Math" panose="02040503050406030204" pitchFamily="18" charset="0"/>
                        </a:rPr>
                        <m:t>=</m:t>
                      </m:r>
                      <m:r>
                        <a:rPr lang="en-US" sz="2400" i="1">
                          <a:latin typeface="Cambria Math" panose="02040503050406030204" pitchFamily="18" charset="0"/>
                        </a:rPr>
                        <m:t>𝛼</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𝑦</m:t>
                          </m:r>
                        </m:sub>
                        <m:sup/>
                        <m:e>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𝑦</m:t>
                              </m:r>
                            </m:e>
                          </m:d>
                        </m:e>
                      </m:nary>
                    </m:oMath>
                  </m:oMathPara>
                </a14:m>
                <a:endParaRPr lang="en-US" sz="2400" dirty="0"/>
              </a:p>
              <a:p>
                <a:pPr marL="0" indent="0" algn="ctr">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28800"/>
                <a:ext cx="10058400" cy="4123943"/>
              </a:xfrm>
              <a:blipFill>
                <a:blip r:embed="rId3"/>
                <a:stretch>
                  <a:fillRect t="-27077"/>
                </a:stretch>
              </a:blipFill>
            </p:spPr>
            <p:txBody>
              <a:bodyPr/>
              <a:lstStyle/>
              <a:p>
                <a:r>
                  <a:rPr lang="en-US">
                    <a:noFill/>
                  </a:rPr>
                  <a:t> </a:t>
                </a:r>
              </a:p>
            </p:txBody>
          </p:sp>
        </mc:Fallback>
      </mc:AlternateContent>
    </p:spTree>
    <p:extLst>
      <p:ext uri="{BB962C8B-B14F-4D97-AF65-F5344CB8AC3E}">
        <p14:creationId xmlns:p14="http://schemas.microsoft.com/office/powerpoint/2010/main" val="1326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096000" y="457928"/>
            <a:ext cx="5347113" cy="1200329"/>
          </a:xfrm>
          <a:prstGeom prst="rect">
            <a:avLst/>
          </a:prstGeom>
          <a:noFill/>
        </p:spPr>
        <p:txBody>
          <a:bodyPr wrap="square" rtlCol="0">
            <a:spAutoFit/>
          </a:bodyPr>
          <a:lstStyle/>
          <a:p>
            <a:r>
              <a:rPr lang="en-US" dirty="0">
                <a:latin typeface="Helvetica" pitchFamily="2" charset="0"/>
              </a:rPr>
              <a:t>But we said it’s directed, ideally with parent nodes representing the “cause” of child nodes.</a:t>
            </a:r>
          </a:p>
          <a:p>
            <a:r>
              <a:rPr lang="en-US" dirty="0">
                <a:latin typeface="Helvetica" pitchFamily="2" charset="0"/>
              </a:rPr>
              <a:t>Here, that means </a:t>
            </a:r>
            <a:r>
              <a:rPr lang="en-US" i="1" dirty="0">
                <a:latin typeface="Helvetica" pitchFamily="2" charset="0"/>
              </a:rPr>
              <a:t>Cavity</a:t>
            </a:r>
            <a:r>
              <a:rPr lang="en-US" dirty="0">
                <a:latin typeface="Helvetica" pitchFamily="2" charset="0"/>
              </a:rPr>
              <a:t> is the parent of </a:t>
            </a:r>
            <a:r>
              <a:rPr lang="en-US" i="1" dirty="0">
                <a:latin typeface="Helvetica" pitchFamily="2" charset="0"/>
              </a:rPr>
              <a:t>Toothache</a:t>
            </a:r>
            <a:r>
              <a:rPr lang="en-US" dirty="0">
                <a:latin typeface="Helvetica" pitchFamily="2" charset="0"/>
              </a:rPr>
              <a:t> and </a:t>
            </a:r>
            <a:r>
              <a:rPr lang="en-US" i="1" dirty="0">
                <a:latin typeface="Helvetica" pitchFamily="2" charset="0"/>
              </a:rPr>
              <a:t>Catch</a:t>
            </a:r>
            <a:r>
              <a:rPr lang="en-US" dirty="0">
                <a:latin typeface="Helvetica" pitchFamily="2" charset="0"/>
              </a:rPr>
              <a:t>.</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8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28800"/>
                <a:ext cx="10058400" cy="4123943"/>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b="1" smtClean="0">
                          <a:solidFill>
                            <a:srgbClr val="FF0000"/>
                          </a:solidFill>
                          <a:latin typeface="Cambria Math" panose="02040503050406030204" pitchFamily="18" charset="0"/>
                        </a:rPr>
                        <m:t>𝐏</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𝑋</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𝑒</m:t>
                          </m:r>
                        </m:e>
                      </m:d>
                      <m:r>
                        <a:rPr lang="en-US" sz="2400" i="1">
                          <a:latin typeface="Cambria Math" panose="02040503050406030204" pitchFamily="18" charset="0"/>
                        </a:rPr>
                        <m:t>=</m:t>
                      </m:r>
                      <m:r>
                        <a:rPr lang="en-US" sz="2400" i="1">
                          <a:latin typeface="Cambria Math" panose="02040503050406030204" pitchFamily="18" charset="0"/>
                        </a:rPr>
                        <m:t>𝛼</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𝑦</m:t>
                          </m:r>
                        </m:sub>
                        <m:sup/>
                        <m:e>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𝑦</m:t>
                              </m:r>
                            </m:e>
                          </m:d>
                        </m:e>
                      </m:nary>
                    </m:oMath>
                  </m:oMathPara>
                </a14:m>
                <a:endParaRPr lang="en-US" sz="2400" dirty="0"/>
              </a:p>
              <a:p>
                <a:pPr marL="0" indent="0" algn="ctr">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28800"/>
                <a:ext cx="10058400" cy="4123943"/>
              </a:xfrm>
              <a:blipFill>
                <a:blip r:embed="rId3"/>
                <a:stretch>
                  <a:fillRect t="-27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ACCF9F-3D25-9F43-B597-24DBFBDFFA75}"/>
              </a:ext>
            </a:extLst>
          </p:cNvPr>
          <p:cNvSpPr txBox="1"/>
          <p:nvPr/>
        </p:nvSpPr>
        <p:spPr>
          <a:xfrm>
            <a:off x="2541639" y="3715192"/>
            <a:ext cx="4891549" cy="646331"/>
          </a:xfrm>
          <a:prstGeom prst="rect">
            <a:avLst/>
          </a:prstGeom>
          <a:noFill/>
        </p:spPr>
        <p:txBody>
          <a:bodyPr wrap="square" rtlCol="0">
            <a:spAutoFit/>
          </a:bodyPr>
          <a:lstStyle/>
          <a:p>
            <a:r>
              <a:rPr lang="en-US" dirty="0">
                <a:solidFill>
                  <a:srgbClr val="FF0000"/>
                </a:solidFill>
                <a:latin typeface="Helvetica" pitchFamily="2" charset="0"/>
              </a:rPr>
              <a:t>We want to know the probability distribution of our query variable, </a:t>
            </a:r>
            <a:r>
              <a:rPr lang="en-US" i="1" dirty="0">
                <a:solidFill>
                  <a:srgbClr val="FF0000"/>
                </a:solidFill>
                <a:latin typeface="Helvetica" pitchFamily="2" charset="0"/>
              </a:rPr>
              <a:t>X</a:t>
            </a:r>
            <a:r>
              <a:rPr lang="en-US" dirty="0">
                <a:solidFill>
                  <a:srgbClr val="FF0000"/>
                </a:solidFill>
                <a:latin typeface="Helvetica" pitchFamily="2" charset="0"/>
              </a:rPr>
              <a:t>, given some evidence, </a:t>
            </a:r>
            <a:r>
              <a:rPr lang="en-US" i="1" dirty="0">
                <a:solidFill>
                  <a:srgbClr val="FF0000"/>
                </a:solidFill>
                <a:latin typeface="Helvetica" pitchFamily="2" charset="0"/>
              </a:rPr>
              <a:t>e</a:t>
            </a:r>
          </a:p>
        </p:txBody>
      </p:sp>
      <p:cxnSp>
        <p:nvCxnSpPr>
          <p:cNvPr id="6" name="Straight Arrow Connector 5">
            <a:extLst>
              <a:ext uri="{FF2B5EF4-FFF2-40B4-BE49-F238E27FC236}">
                <a16:creationId xmlns:a16="http://schemas.microsoft.com/office/drawing/2014/main" id="{4321F697-2E02-1F4D-9E52-53795CFBBE79}"/>
              </a:ext>
            </a:extLst>
          </p:cNvPr>
          <p:cNvCxnSpPr>
            <a:stCxn id="4" idx="0"/>
          </p:cNvCxnSpPr>
          <p:nvPr/>
        </p:nvCxnSpPr>
        <p:spPr>
          <a:xfrm flipV="1">
            <a:off x="4987414" y="2685608"/>
            <a:ext cx="12290" cy="102958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376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28800"/>
                <a:ext cx="10058400" cy="4123943"/>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b="1">
                          <a:solidFill>
                            <a:srgbClr val="FF0000"/>
                          </a:solidFill>
                          <a:latin typeface="Cambria Math" panose="02040503050406030204" pitchFamily="18" charset="0"/>
                        </a:rPr>
                        <m:t>𝐏</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𝑋</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𝑒</m:t>
                          </m:r>
                        </m:e>
                      </m:d>
                      <m:r>
                        <a:rPr lang="en-US" sz="2400" i="1">
                          <a:latin typeface="Cambria Math" panose="02040503050406030204" pitchFamily="18" charset="0"/>
                        </a:rPr>
                        <m:t>=</m:t>
                      </m:r>
                      <m:r>
                        <a:rPr lang="en-US" sz="2400" i="1">
                          <a:latin typeface="Cambria Math" panose="02040503050406030204" pitchFamily="18" charset="0"/>
                        </a:rPr>
                        <m:t>𝛼</m:t>
                      </m:r>
                      <m:nary>
                        <m:naryPr>
                          <m:chr m:val="∑"/>
                          <m:supHide m:val="on"/>
                          <m:ctrlPr>
                            <a:rPr lang="en-US" sz="2400" i="1">
                              <a:latin typeface="Cambria Math" panose="02040503050406030204" pitchFamily="18" charset="0"/>
                            </a:rPr>
                          </m:ctrlPr>
                        </m:naryPr>
                        <m:sub>
                          <m:r>
                            <m:rPr>
                              <m:brk m:alnAt="7"/>
                            </m:rPr>
                            <a:rPr lang="en-US" sz="2400" i="1" smtClean="0">
                              <a:solidFill>
                                <a:srgbClr val="FF0000"/>
                              </a:solidFill>
                              <a:latin typeface="Cambria Math" panose="02040503050406030204" pitchFamily="18" charset="0"/>
                            </a:rPr>
                            <m:t>𝑦</m:t>
                          </m:r>
                        </m:sub>
                        <m:sup/>
                        <m:e>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smtClean="0">
                                  <a:solidFill>
                                    <a:srgbClr val="FF0000"/>
                                  </a:solidFill>
                                  <a:latin typeface="Cambria Math" panose="02040503050406030204" pitchFamily="18" charset="0"/>
                                </a:rPr>
                                <m:t>𝑦</m:t>
                              </m:r>
                            </m:e>
                          </m:d>
                        </m:e>
                      </m:nary>
                    </m:oMath>
                  </m:oMathPara>
                </a14:m>
                <a:endParaRPr lang="en-US" sz="2400" dirty="0"/>
              </a:p>
              <a:p>
                <a:pPr marL="0" indent="0" algn="ctr">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28800"/>
                <a:ext cx="10058400" cy="4123943"/>
              </a:xfrm>
              <a:blipFill>
                <a:blip r:embed="rId3"/>
                <a:stretch>
                  <a:fillRect t="-27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ACCF9F-3D25-9F43-B597-24DBFBDFFA75}"/>
              </a:ext>
            </a:extLst>
          </p:cNvPr>
          <p:cNvSpPr txBox="1"/>
          <p:nvPr/>
        </p:nvSpPr>
        <p:spPr>
          <a:xfrm>
            <a:off x="3008671" y="4039657"/>
            <a:ext cx="5486400" cy="1477328"/>
          </a:xfrm>
          <a:prstGeom prst="rect">
            <a:avLst/>
          </a:prstGeom>
          <a:noFill/>
        </p:spPr>
        <p:txBody>
          <a:bodyPr wrap="square" rtlCol="0">
            <a:spAutoFit/>
          </a:bodyPr>
          <a:lstStyle/>
          <a:p>
            <a:pPr algn="ctr"/>
            <a:r>
              <a:rPr lang="en-US" dirty="0">
                <a:solidFill>
                  <a:srgbClr val="FF0000"/>
                </a:solidFill>
                <a:latin typeface="Helvetica" pitchFamily="2" charset="0"/>
              </a:rPr>
              <a:t>We remind ourselves: there’s some hidden variable Y whose value we don’t know </a:t>
            </a:r>
          </a:p>
          <a:p>
            <a:pPr algn="ctr"/>
            <a:endParaRPr lang="en-US" dirty="0">
              <a:solidFill>
                <a:srgbClr val="FF0000"/>
              </a:solidFill>
              <a:latin typeface="Helvetica" pitchFamily="2" charset="0"/>
            </a:endParaRPr>
          </a:p>
          <a:p>
            <a:pPr algn="ctr"/>
            <a:r>
              <a:rPr lang="en-US" i="1" dirty="0">
                <a:solidFill>
                  <a:srgbClr val="FF0000"/>
                </a:solidFill>
                <a:latin typeface="Helvetica" pitchFamily="2" charset="0"/>
              </a:rPr>
              <a:t>(like Toothache or Catch in the example we just re-saw from last time).</a:t>
            </a:r>
          </a:p>
        </p:txBody>
      </p:sp>
    </p:spTree>
    <p:extLst>
      <p:ext uri="{BB962C8B-B14F-4D97-AF65-F5344CB8AC3E}">
        <p14:creationId xmlns:p14="http://schemas.microsoft.com/office/powerpoint/2010/main" val="223494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28800"/>
                <a:ext cx="10058400" cy="412394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e>
                      </m:d>
                      <m:r>
                        <a:rPr lang="en-US" sz="2400" i="1">
                          <a:latin typeface="Cambria Math" panose="02040503050406030204" pitchFamily="18" charset="0"/>
                        </a:rPr>
                        <m:t>=</m:t>
                      </m:r>
                      <m:r>
                        <a:rPr lang="en-US" sz="2400" i="1">
                          <a:latin typeface="Cambria Math" panose="02040503050406030204" pitchFamily="18" charset="0"/>
                        </a:rPr>
                        <m:t>𝛼</m:t>
                      </m:r>
                      <m:nary>
                        <m:naryPr>
                          <m:chr m:val="∑"/>
                          <m:supHide m:val="on"/>
                          <m:ctrlPr>
                            <a:rPr lang="en-US" sz="2400" i="1">
                              <a:solidFill>
                                <a:srgbClr val="FF0000"/>
                              </a:solidFill>
                              <a:latin typeface="Cambria Math" panose="02040503050406030204" pitchFamily="18" charset="0"/>
                            </a:rPr>
                          </m:ctrlPr>
                        </m:naryPr>
                        <m:sub>
                          <m:r>
                            <m:rPr>
                              <m:brk m:alnAt="7"/>
                            </m:rPr>
                            <a:rPr lang="en-US" sz="2400" i="1">
                              <a:solidFill>
                                <a:srgbClr val="FF0000"/>
                              </a:solidFill>
                              <a:latin typeface="Cambria Math" panose="02040503050406030204" pitchFamily="18" charset="0"/>
                            </a:rPr>
                            <m:t>𝑦</m:t>
                          </m:r>
                        </m:sub>
                        <m:sup/>
                        <m:e>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solidFill>
                                    <a:srgbClr val="FF0000"/>
                                  </a:solidFill>
                                  <a:latin typeface="Cambria Math" panose="02040503050406030204" pitchFamily="18" charset="0"/>
                                </a:rPr>
                                <m:t>𝑦</m:t>
                              </m:r>
                            </m:e>
                          </m:d>
                        </m:e>
                      </m:nary>
                    </m:oMath>
                  </m:oMathPara>
                </a14:m>
                <a:endParaRPr lang="en-US" sz="2400" dirty="0"/>
              </a:p>
              <a:p>
                <a:pPr marL="0" indent="0" algn="ctr">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28800"/>
                <a:ext cx="10058400" cy="4123943"/>
              </a:xfrm>
              <a:blipFill>
                <a:blip r:embed="rId3"/>
                <a:stretch>
                  <a:fillRect t="-27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ACCF9F-3D25-9F43-B597-24DBFBDFFA75}"/>
              </a:ext>
            </a:extLst>
          </p:cNvPr>
          <p:cNvSpPr txBox="1"/>
          <p:nvPr/>
        </p:nvSpPr>
        <p:spPr>
          <a:xfrm>
            <a:off x="3687097" y="3429000"/>
            <a:ext cx="5486400" cy="646331"/>
          </a:xfrm>
          <a:prstGeom prst="rect">
            <a:avLst/>
          </a:prstGeom>
          <a:noFill/>
        </p:spPr>
        <p:txBody>
          <a:bodyPr wrap="square" rtlCol="0">
            <a:spAutoFit/>
          </a:bodyPr>
          <a:lstStyle/>
          <a:p>
            <a:pPr algn="ctr"/>
            <a:r>
              <a:rPr lang="en-US" dirty="0">
                <a:solidFill>
                  <a:srgbClr val="FF0000"/>
                </a:solidFill>
                <a:latin typeface="Helvetica" pitchFamily="2" charset="0"/>
              </a:rPr>
              <a:t>Because we are considering all of these possible worlds for y, we need to sum them all together.</a:t>
            </a:r>
          </a:p>
        </p:txBody>
      </p:sp>
    </p:spTree>
    <p:extLst>
      <p:ext uri="{BB962C8B-B14F-4D97-AF65-F5344CB8AC3E}">
        <p14:creationId xmlns:p14="http://schemas.microsoft.com/office/powerpoint/2010/main" val="3923939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28800"/>
                <a:ext cx="10058400" cy="412394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e>
                      </m:d>
                      <m:r>
                        <a:rPr lang="en-US" sz="2400" i="1">
                          <a:latin typeface="Cambria Math" panose="02040503050406030204" pitchFamily="18" charset="0"/>
                        </a:rPr>
                        <m:t>=</m:t>
                      </m:r>
                      <m:r>
                        <a:rPr lang="en-US" sz="2400" i="1">
                          <a:solidFill>
                            <a:srgbClr val="FF0000"/>
                          </a:solidFill>
                          <a:latin typeface="Cambria Math" panose="02040503050406030204" pitchFamily="18" charset="0"/>
                        </a:rPr>
                        <m:t>𝛼</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𝑦</m:t>
                          </m:r>
                        </m:sub>
                        <m:sup/>
                        <m:e>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𝑦</m:t>
                              </m:r>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28800"/>
                <a:ext cx="10058400" cy="4123943"/>
              </a:xfrm>
              <a:blipFill>
                <a:blip r:embed="rId3"/>
                <a:stretch>
                  <a:fillRect t="-27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ACCF9F-3D25-9F43-B597-24DBFBDFFA75}"/>
              </a:ext>
            </a:extLst>
          </p:cNvPr>
          <p:cNvSpPr txBox="1"/>
          <p:nvPr/>
        </p:nvSpPr>
        <p:spPr>
          <a:xfrm>
            <a:off x="3352800" y="3429470"/>
            <a:ext cx="5486400" cy="369332"/>
          </a:xfrm>
          <a:prstGeom prst="rect">
            <a:avLst/>
          </a:prstGeom>
          <a:noFill/>
        </p:spPr>
        <p:txBody>
          <a:bodyPr wrap="square" rtlCol="0">
            <a:spAutoFit/>
          </a:bodyPr>
          <a:lstStyle/>
          <a:p>
            <a:pPr algn="ctr"/>
            <a:r>
              <a:rPr lang="en-US" dirty="0">
                <a:solidFill>
                  <a:srgbClr val="FF0000"/>
                </a:solidFill>
                <a:latin typeface="Helvetica" pitchFamily="2" charset="0"/>
              </a:rPr>
              <a:t>And finally, we need to normalize the result.</a:t>
            </a:r>
          </a:p>
        </p:txBody>
      </p:sp>
      <p:cxnSp>
        <p:nvCxnSpPr>
          <p:cNvPr id="6" name="Straight Arrow Connector 5">
            <a:extLst>
              <a:ext uri="{FF2B5EF4-FFF2-40B4-BE49-F238E27FC236}">
                <a16:creationId xmlns:a16="http://schemas.microsoft.com/office/drawing/2014/main" id="{E29336C8-054C-8C41-9B5D-0E11A22F6030}"/>
              </a:ext>
            </a:extLst>
          </p:cNvPr>
          <p:cNvCxnSpPr/>
          <p:nvPr/>
        </p:nvCxnSpPr>
        <p:spPr>
          <a:xfrm flipV="1">
            <a:off x="5899355" y="2698955"/>
            <a:ext cx="0" cy="73004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075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Summing Out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28800"/>
                <a:ext cx="10058400" cy="4123943"/>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e>
                      </m:d>
                      <m:r>
                        <a:rPr lang="en-US" sz="2400" i="1">
                          <a:latin typeface="Cambria Math" panose="02040503050406030204" pitchFamily="18" charset="0"/>
                        </a:rPr>
                        <m:t>=</m:t>
                      </m:r>
                      <m:r>
                        <a:rPr lang="en-US" sz="2400" i="1">
                          <a:latin typeface="Cambria Math" panose="02040503050406030204" pitchFamily="18" charset="0"/>
                        </a:rPr>
                        <m:t>𝛼</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𝑦</m:t>
                          </m:r>
                          <m:r>
                            <a:rPr lang="en-US" sz="2400" i="1">
                              <a:latin typeface="Cambria Math" panose="02040503050406030204" pitchFamily="18" charset="0"/>
                            </a:rPr>
                            <m:t>1</m:t>
                          </m:r>
                        </m:sub>
                        <m:sup/>
                        <m:e>
                          <m:nary>
                            <m:naryPr>
                              <m:chr m:val="∑"/>
                              <m:supHide m:val="on"/>
                              <m:ctrlPr>
                                <a:rPr lang="en-US" sz="2400" i="1">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𝑦</m:t>
                              </m:r>
                              <m:r>
                                <a:rPr lang="en-US" sz="2400" i="1">
                                  <a:solidFill>
                                    <a:srgbClr val="FF0000"/>
                                  </a:solidFill>
                                  <a:latin typeface="Cambria Math" panose="02040503050406030204" pitchFamily="18" charset="0"/>
                                </a:rPr>
                                <m:t>2</m:t>
                              </m:r>
                            </m:sub>
                            <m:sup/>
                            <m:e>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1,</m:t>
                                  </m:r>
                                  <m:r>
                                    <a:rPr lang="en-US" sz="2400" i="1" smtClean="0">
                                      <a:solidFill>
                                        <a:srgbClr val="FF0000"/>
                                      </a:solidFill>
                                      <a:latin typeface="Cambria Math" panose="02040503050406030204" pitchFamily="18" charset="0"/>
                                    </a:rPr>
                                    <m:t>𝑦</m:t>
                                  </m:r>
                                  <m:r>
                                    <a:rPr lang="en-US" sz="2400" i="1" smtClean="0">
                                      <a:solidFill>
                                        <a:srgbClr val="FF0000"/>
                                      </a:solidFill>
                                      <a:latin typeface="Cambria Math" panose="02040503050406030204" pitchFamily="18" charset="0"/>
                                    </a:rPr>
                                    <m:t>2</m:t>
                                  </m:r>
                                </m:e>
                              </m:d>
                            </m:e>
                          </m:nary>
                        </m:e>
                      </m:nary>
                    </m:oMath>
                  </m:oMathPara>
                </a14:m>
                <a:endParaRPr lang="en-US" sz="24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28800"/>
                <a:ext cx="10058400" cy="4123943"/>
              </a:xfrm>
              <a:blipFill>
                <a:blip r:embed="rId3"/>
                <a:stretch>
                  <a:fillRect t="-2707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8ACCF9F-3D25-9F43-B597-24DBFBDFFA75}"/>
              </a:ext>
            </a:extLst>
          </p:cNvPr>
          <p:cNvSpPr txBox="1"/>
          <p:nvPr/>
        </p:nvSpPr>
        <p:spPr>
          <a:xfrm>
            <a:off x="3352799" y="3942390"/>
            <a:ext cx="6917871" cy="2308324"/>
          </a:xfrm>
          <a:prstGeom prst="rect">
            <a:avLst/>
          </a:prstGeom>
          <a:noFill/>
        </p:spPr>
        <p:txBody>
          <a:bodyPr wrap="square" rtlCol="0">
            <a:spAutoFit/>
          </a:bodyPr>
          <a:lstStyle/>
          <a:p>
            <a:pPr algn="ctr"/>
            <a:r>
              <a:rPr lang="en-US" dirty="0">
                <a:solidFill>
                  <a:srgbClr val="FF0000"/>
                </a:solidFill>
                <a:latin typeface="Helvetica" pitchFamily="2" charset="0"/>
              </a:rPr>
              <a:t>And although in the previous slides were treating this as if we are looping through the values of a single random variable…</a:t>
            </a:r>
          </a:p>
          <a:p>
            <a:pPr algn="ctr"/>
            <a:endParaRPr lang="en-US" dirty="0">
              <a:solidFill>
                <a:srgbClr val="FF0000"/>
              </a:solidFill>
              <a:latin typeface="Helvetica" pitchFamily="2" charset="0"/>
            </a:endParaRPr>
          </a:p>
          <a:p>
            <a:pPr algn="ctr"/>
            <a:r>
              <a:rPr lang="en-US" dirty="0">
                <a:solidFill>
                  <a:srgbClr val="FF0000"/>
                </a:solidFill>
                <a:latin typeface="Helvetica" pitchFamily="2" charset="0"/>
              </a:rPr>
              <a:t>As we saw with the table example with </a:t>
            </a:r>
            <a:r>
              <a:rPr lang="en-US" i="1" dirty="0">
                <a:solidFill>
                  <a:srgbClr val="FF0000"/>
                </a:solidFill>
                <a:latin typeface="Helvetica" pitchFamily="2" charset="0"/>
              </a:rPr>
              <a:t>Toothache</a:t>
            </a:r>
            <a:r>
              <a:rPr lang="en-US" dirty="0">
                <a:solidFill>
                  <a:srgbClr val="FF0000"/>
                </a:solidFill>
                <a:latin typeface="Helvetica" pitchFamily="2" charset="0"/>
              </a:rPr>
              <a:t> and </a:t>
            </a:r>
            <a:r>
              <a:rPr lang="en-US" i="1" dirty="0">
                <a:solidFill>
                  <a:srgbClr val="FF0000"/>
                </a:solidFill>
                <a:latin typeface="Helvetica" pitchFamily="2" charset="0"/>
              </a:rPr>
              <a:t>Catch</a:t>
            </a:r>
            <a:r>
              <a:rPr lang="en-US" dirty="0">
                <a:solidFill>
                  <a:srgbClr val="FF0000"/>
                </a:solidFill>
                <a:latin typeface="Helvetica" pitchFamily="2" charset="0"/>
              </a:rPr>
              <a:t>, you can loop through all combinations of values for *multiple* hidden  variables, too.</a:t>
            </a:r>
          </a:p>
          <a:p>
            <a:pPr algn="ctr"/>
            <a:endParaRPr lang="en-US" dirty="0">
              <a:solidFill>
                <a:srgbClr val="FF0000"/>
              </a:solidFill>
              <a:latin typeface="Helvetica" pitchFamily="2" charset="0"/>
            </a:endParaRPr>
          </a:p>
          <a:p>
            <a:pPr algn="ctr"/>
            <a:r>
              <a:rPr lang="en-US" dirty="0">
                <a:solidFill>
                  <a:srgbClr val="FF0000"/>
                </a:solidFill>
                <a:latin typeface="Helvetica" pitchFamily="2" charset="0"/>
              </a:rPr>
              <a:t>Like this!</a:t>
            </a:r>
          </a:p>
        </p:txBody>
      </p:sp>
    </p:spTree>
    <p:extLst>
      <p:ext uri="{BB962C8B-B14F-4D97-AF65-F5344CB8AC3E}">
        <p14:creationId xmlns:p14="http://schemas.microsoft.com/office/powerpoint/2010/main" val="611393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OK! So! With all of that under our belts… let’s get back to our question:</a:t>
                </a:r>
              </a:p>
              <a:p>
                <a:endParaRPr lang="en-US" sz="2400" dirty="0">
                  <a:latin typeface="Helvetica" pitchFamily="2" charset="0"/>
                </a:endParaRPr>
              </a:p>
              <a:p>
                <a:r>
                  <a:rPr lang="en-US" sz="2400" dirty="0">
                    <a:latin typeface="Helvetica" pitchFamily="2" charset="0"/>
                  </a:rPr>
                  <a:t>Given that John and Mary have called, what are the chances that there was a burglary?</a:t>
                </a:r>
              </a:p>
              <a:p>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 ?</m:t>
                      </m:r>
                    </m:oMath>
                  </m:oMathPara>
                </a14:m>
                <a:endParaRPr lang="en-US" sz="2400" dirty="0"/>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p:spTree>
    <p:extLst>
      <p:ext uri="{BB962C8B-B14F-4D97-AF65-F5344CB8AC3E}">
        <p14:creationId xmlns:p14="http://schemas.microsoft.com/office/powerpoint/2010/main" val="1025278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oMath>
                  </m:oMathPara>
                </a14:m>
                <a:endParaRPr lang="en-US" sz="2400" dirty="0"/>
              </a:p>
              <a:p>
                <a:pPr marL="0" indent="0">
                  <a:buNone/>
                </a:pPr>
                <a:endParaRPr lang="en-US" sz="2200" dirty="0">
                  <a:latin typeface="Helvetica" pitchFamily="2" charset="0"/>
                </a:endParaRPr>
              </a:p>
              <a:p>
                <a:r>
                  <a:rPr lang="en-US" sz="2200" dirty="0">
                    <a:latin typeface="Helvetica" pitchFamily="2" charset="0"/>
                  </a:rPr>
                  <a:t>We need to consider those possible worlds in which there was a burglary, John called, and Mary called.</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4042158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𝐴</m:t>
                          </m:r>
                        </m:e>
                      </m:d>
                    </m:oMath>
                  </m:oMathPara>
                </a14:m>
                <a:endParaRPr lang="en-US" sz="2400" dirty="0"/>
              </a:p>
              <a:p>
                <a:pPr marL="0" indent="0">
                  <a:buNone/>
                </a:pPr>
                <a:endParaRPr lang="en-US" sz="2200" dirty="0">
                  <a:latin typeface="Helvetica" pitchFamily="2" charset="0"/>
                </a:endParaRPr>
              </a:p>
              <a:p>
                <a:r>
                  <a:rPr lang="en-US" sz="2200" dirty="0">
                    <a:latin typeface="Helvetica" pitchFamily="2" charset="0"/>
                  </a:rPr>
                  <a:t>But we don’t know the values of the hidden variables. We need to consider worlds where there was an earthquake, and worlds where there wasn’t an earthquake. Worlds in which the alarm did go off, and didn’t go off.</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1882180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nary>
                        <m:naryPr>
                          <m:chr m:val="∑"/>
                          <m:supHide m:val="on"/>
                          <m:ctrlPr>
                            <a:rPr lang="en-US" sz="2000" i="1">
                              <a:solidFill>
                                <a:srgbClr val="FF0000"/>
                              </a:solidFill>
                              <a:latin typeface="Cambria Math" panose="02040503050406030204" pitchFamily="18" charset="0"/>
                            </a:rPr>
                          </m:ctrlPr>
                        </m:naryPr>
                        <m:sub>
                          <m:r>
                            <m:rPr>
                              <m:brk m:alnAt="7"/>
                            </m:rPr>
                            <a:rPr lang="en-US" sz="2000" i="1">
                              <a:solidFill>
                                <a:srgbClr val="FF0000"/>
                              </a:solidFill>
                              <a:latin typeface="Cambria Math" panose="02040503050406030204" pitchFamily="18" charset="0"/>
                            </a:rPr>
                            <m:t>𝑒</m:t>
                          </m:r>
                        </m:sub>
                        <m:sup/>
                        <m:e>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solidFill>
                                    <a:srgbClr val="FF0000"/>
                                  </a:solidFill>
                                  <a:latin typeface="Cambria Math" panose="02040503050406030204" pitchFamily="18" charset="0"/>
                                </a:rPr>
                                <m:t>𝑒</m:t>
                              </m:r>
                              <m:r>
                                <a:rPr lang="en-US" sz="2000" i="1">
                                  <a:latin typeface="Cambria Math" panose="02040503050406030204" pitchFamily="18" charset="0"/>
                                </a:rPr>
                                <m:t>,</m:t>
                              </m:r>
                              <m:r>
                                <a:rPr lang="en-US" sz="2000" i="1">
                                  <a:latin typeface="Cambria Math" panose="02040503050406030204" pitchFamily="18" charset="0"/>
                                </a:rPr>
                                <m:t>𝐴</m:t>
                              </m:r>
                            </m:e>
                          </m:d>
                        </m:e>
                      </m:nary>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First let’s sum out the hidden variable </a:t>
                </a:r>
                <a:r>
                  <a:rPr lang="en-US" sz="2200" i="1" dirty="0">
                    <a:latin typeface="Helvetica" pitchFamily="2" charset="0"/>
                  </a:rPr>
                  <a:t>E</a:t>
                </a:r>
                <a:r>
                  <a:rPr lang="en-US" sz="2200" dirty="0">
                    <a:latin typeface="Helvetica" pitchFamily="2" charset="0"/>
                  </a:rPr>
                  <a:t> (</a:t>
                </a:r>
                <a:r>
                  <a:rPr lang="en-US" sz="2200" i="1" dirty="0">
                    <a:latin typeface="Helvetica" pitchFamily="2" charset="0"/>
                  </a:rPr>
                  <a:t>Earthquake</a:t>
                </a:r>
                <a:r>
                  <a:rPr lang="en-US" sz="2200" dirty="0">
                    <a:latin typeface="Helvetica" pitchFamily="2" charset="0"/>
                  </a:rPr>
                  <a: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t="-1316"/>
                </a:stretch>
              </a:blipFill>
            </p:spPr>
            <p:txBody>
              <a:bodyPr/>
              <a:lstStyle/>
              <a:p>
                <a:r>
                  <a:rPr lang="en-US">
                    <a:noFill/>
                  </a:rPr>
                  <a:t> </a:t>
                </a:r>
              </a:p>
            </p:txBody>
          </p:sp>
        </mc:Fallback>
      </mc:AlternateContent>
    </p:spTree>
    <p:extLst>
      <p:ext uri="{BB962C8B-B14F-4D97-AF65-F5344CB8AC3E}">
        <p14:creationId xmlns:p14="http://schemas.microsoft.com/office/powerpoint/2010/main" val="2823423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a:solidFill>
                                    <a:srgbClr val="FF0000"/>
                                  </a:solidFill>
                                  <a:latin typeface="Cambria Math" panose="02040503050406030204" pitchFamily="18" charset="0"/>
                                </a:rPr>
                              </m:ctrlPr>
                            </m:naryPr>
                            <m:sub>
                              <m:r>
                                <a:rPr lang="en-US" sz="2000" i="1">
                                  <a:solidFill>
                                    <a:srgbClr val="FF0000"/>
                                  </a:solidFill>
                                  <a:latin typeface="Cambria Math" panose="02040503050406030204" pitchFamily="18" charset="0"/>
                                </a:rPr>
                                <m:t>𝑎</m:t>
                              </m:r>
                            </m:sub>
                            <m:sup/>
                            <m:e>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𝑒</m:t>
                                  </m:r>
                                  <m:r>
                                    <a:rPr lang="en-US" sz="2000" i="1">
                                      <a:latin typeface="Cambria Math" panose="02040503050406030204" pitchFamily="18" charset="0"/>
                                    </a:rPr>
                                    <m:t>,</m:t>
                                  </m:r>
                                  <m:r>
                                    <a:rPr lang="en-US" sz="2000" i="1">
                                      <a:solidFill>
                                        <a:srgbClr val="FF0000"/>
                                      </a:solidFill>
                                      <a:latin typeface="Cambria Math" panose="02040503050406030204" pitchFamily="18" charset="0"/>
                                    </a:rPr>
                                    <m:t>𝑎</m:t>
                                  </m:r>
                                </m:e>
                              </m:d>
                            </m:e>
                          </m:nary>
                        </m:e>
                      </m:nary>
                    </m:oMath>
                  </m:oMathPara>
                </a14:m>
                <a:endParaRPr lang="en-US" sz="2000" dirty="0"/>
              </a:p>
              <a:p>
                <a:pPr marL="0" indent="0">
                  <a:buNone/>
                </a:pPr>
                <a:endParaRPr lang="en-US" sz="2200" dirty="0">
                  <a:latin typeface="Helvetica" pitchFamily="2" charset="0"/>
                </a:endParaRPr>
              </a:p>
              <a:p>
                <a:r>
                  <a:rPr lang="en-US" sz="2200" dirty="0">
                    <a:latin typeface="Helvetica" pitchFamily="2" charset="0"/>
                  </a:rPr>
                  <a:t>Then let’s sum out the hidden variable </a:t>
                </a:r>
                <a:r>
                  <a:rPr lang="en-US" sz="2200" i="1" dirty="0">
                    <a:latin typeface="Helvetica" pitchFamily="2" charset="0"/>
                  </a:rPr>
                  <a:t>A</a:t>
                </a:r>
                <a:r>
                  <a:rPr lang="en-US" sz="2200" dirty="0">
                    <a:latin typeface="Helvetica" pitchFamily="2" charset="0"/>
                  </a:rPr>
                  <a:t> (</a:t>
                </a:r>
                <a:r>
                  <a:rPr lang="en-US" sz="2200" i="1" dirty="0">
                    <a:latin typeface="Helvetica" pitchFamily="2" charset="0"/>
                  </a:rPr>
                  <a:t>Alarm</a:t>
                </a:r>
                <a:r>
                  <a:rPr lang="en-US" sz="2200" dirty="0">
                    <a:latin typeface="Helvetica" pitchFamily="2" charset="0"/>
                  </a:rPr>
                  <a: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t="-1316"/>
                </a:stretch>
              </a:blipFill>
            </p:spPr>
            <p:txBody>
              <a:bodyPr/>
              <a:lstStyle/>
              <a:p>
                <a:r>
                  <a:rPr lang="en-US">
                    <a:noFill/>
                  </a:rPr>
                  <a:t> </a:t>
                </a:r>
              </a:p>
            </p:txBody>
          </p:sp>
        </mc:Fallback>
      </mc:AlternateContent>
    </p:spTree>
    <p:extLst>
      <p:ext uri="{BB962C8B-B14F-4D97-AF65-F5344CB8AC3E}">
        <p14:creationId xmlns:p14="http://schemas.microsoft.com/office/powerpoint/2010/main" val="364542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096000" y="457928"/>
            <a:ext cx="5347113" cy="1200329"/>
          </a:xfrm>
          <a:prstGeom prst="rect">
            <a:avLst/>
          </a:prstGeom>
          <a:noFill/>
        </p:spPr>
        <p:txBody>
          <a:bodyPr wrap="square" rtlCol="0">
            <a:spAutoFit/>
          </a:bodyPr>
          <a:lstStyle/>
          <a:p>
            <a:r>
              <a:rPr lang="en-US" dirty="0">
                <a:latin typeface="Helvetica" pitchFamily="2" charset="0"/>
              </a:rPr>
              <a:t>But we *also* said that we want every node to have a table! A probability distribution that speaks to how its parent affects it!</a:t>
            </a:r>
          </a:p>
          <a:p>
            <a:r>
              <a:rPr lang="en-US" dirty="0">
                <a:latin typeface="Helvetica" pitchFamily="2" charset="0"/>
              </a:rPr>
              <a:t>NOW we have a Bayes net!</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extLst>
                  <p:ext uri="{D42A27DB-BD31-4B8C-83A1-F6EECF244321}">
                    <p14:modId xmlns:p14="http://schemas.microsoft.com/office/powerpoint/2010/main" val="1501683237"/>
                  </p:ext>
                </p:extLst>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extLst>
                  <p:ext uri="{D42A27DB-BD31-4B8C-83A1-F6EECF244321}">
                    <p14:modId xmlns:p14="http://schemas.microsoft.com/office/powerpoint/2010/main" val="1501683237"/>
                  </p:ext>
                </p:extLst>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extLst>
                  <p:ext uri="{D42A27DB-BD31-4B8C-83A1-F6EECF244321}">
                    <p14:modId xmlns:p14="http://schemas.microsoft.com/office/powerpoint/2010/main" val="168988592"/>
                  </p:ext>
                </p:extLst>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extLst>
                  <p:ext uri="{D42A27DB-BD31-4B8C-83A1-F6EECF244321}">
                    <p14:modId xmlns:p14="http://schemas.microsoft.com/office/powerpoint/2010/main" val="168988592"/>
                  </p:ext>
                </p:extLst>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extLst>
                  <p:ext uri="{D42A27DB-BD31-4B8C-83A1-F6EECF244321}">
                    <p14:modId xmlns:p14="http://schemas.microsoft.com/office/powerpoint/2010/main" val="331403606"/>
                  </p:ext>
                </p:extLst>
              </p:nvPr>
            </p:nvGraphicFramePr>
            <p:xfrm>
              <a:off x="8405908" y="2079753"/>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extLst>
                  <p:ext uri="{D42A27DB-BD31-4B8C-83A1-F6EECF244321}">
                    <p14:modId xmlns:p14="http://schemas.microsoft.com/office/powerpoint/2010/main" val="331403606"/>
                  </p:ext>
                </p:extLst>
              </p:nvPr>
            </p:nvGraphicFramePr>
            <p:xfrm>
              <a:off x="8405908" y="2079753"/>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42"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p:graphicFrame>
        <p:nvGraphicFramePr>
          <p:cNvPr id="15" name="Table 14">
            <a:extLst>
              <a:ext uri="{FF2B5EF4-FFF2-40B4-BE49-F238E27FC236}">
                <a16:creationId xmlns:a16="http://schemas.microsoft.com/office/drawing/2014/main" id="{9468CD1A-BA43-B446-8AA5-211ABA9B3FBC}"/>
              </a:ext>
            </a:extLst>
          </p:cNvPr>
          <p:cNvGraphicFramePr>
            <a:graphicFrameLocks noGrp="1"/>
          </p:cNvGraphicFramePr>
          <p:nvPr>
            <p:extLst>
              <p:ext uri="{D42A27DB-BD31-4B8C-83A1-F6EECF244321}">
                <p14:modId xmlns:p14="http://schemas.microsoft.com/office/powerpoint/2010/main" val="2148665740"/>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31572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dissolve">
                                      <p:cBhvr>
                                        <p:cTn id="21"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𝑎</m:t>
                              </m:r>
                            </m:sub>
                            <m:sup/>
                            <m:e>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𝑏</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𝑗</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𝑚</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e>
                          </m:nary>
                        </m:e>
                      </m:nary>
                    </m:oMath>
                  </m:oMathPara>
                </a14:m>
                <a:endParaRPr lang="en-US" sz="2000" dirty="0"/>
              </a:p>
              <a:p>
                <a:pPr marL="0" indent="0">
                  <a:buNone/>
                </a:pPr>
                <a:endParaRPr lang="en-US" sz="2200" dirty="0">
                  <a:latin typeface="Helvetica" pitchFamily="2" charset="0"/>
                </a:endParaRPr>
              </a:p>
              <a:p>
                <a:r>
                  <a:rPr lang="en-US" sz="2200" dirty="0">
                    <a:latin typeface="Helvetica" pitchFamily="2" charset="0"/>
                  </a:rPr>
                  <a:t>Now we have this meaty joint distribution. Let’s break it down into smaller parts based on the structure of our Bayes Net.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t="-1316"/>
                </a:stretch>
              </a:blipFill>
            </p:spPr>
            <p:txBody>
              <a:bodyPr/>
              <a:lstStyle/>
              <a:p>
                <a:r>
                  <a:rPr lang="en-US">
                    <a:noFill/>
                  </a:rPr>
                  <a:t> </a:t>
                </a:r>
              </a:p>
            </p:txBody>
          </p:sp>
        </mc:Fallback>
      </mc:AlternateContent>
    </p:spTree>
    <p:extLst>
      <p:ext uri="{BB962C8B-B14F-4D97-AF65-F5344CB8AC3E}">
        <p14:creationId xmlns:p14="http://schemas.microsoft.com/office/powerpoint/2010/main" val="3481559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363718"/>
            <a:ext cx="10058400" cy="1371600"/>
          </a:xfrm>
        </p:spPr>
        <p:txBody>
          <a:bodyPr/>
          <a:lstStyle/>
          <a:p>
            <a:r>
              <a:rPr lang="en-US" dirty="0">
                <a:latin typeface="Helvetica" pitchFamily="2" charset="0"/>
              </a:rPr>
              <a:t>Full Bayes Net</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FDA4332C-FE02-3047-B5CF-1CCD4C1F7B0B}"/>
                  </a:ext>
                </a:extLst>
              </p:cNvPr>
              <p:cNvSpPr/>
              <p:nvPr/>
            </p:nvSpPr>
            <p:spPr>
              <a:xfrm>
                <a:off x="4866201" y="342832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𝐴𝑙𝑎𝑟𝑚</m:t>
                      </m:r>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FDA4332C-FE02-3047-B5CF-1CCD4C1F7B0B}"/>
                  </a:ext>
                </a:extLst>
              </p:cNvPr>
              <p:cNvSpPr>
                <a:spLocks noRot="1" noChangeAspect="1" noMove="1" noResize="1" noEditPoints="1" noAdjustHandles="1" noChangeArrowheads="1" noChangeShapeType="1" noTextEdit="1"/>
              </p:cNvSpPr>
              <p:nvPr/>
            </p:nvSpPr>
            <p:spPr>
              <a:xfrm>
                <a:off x="4866201" y="3428324"/>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9075BA72-8F8A-694D-8D02-9A9023B58A22}"/>
                  </a:ext>
                </a:extLst>
              </p:cNvPr>
              <p:cNvSpPr/>
              <p:nvPr/>
            </p:nvSpPr>
            <p:spPr>
              <a:xfrm>
                <a:off x="3037332" y="534080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𝐽𝑜h𝑛</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9075BA72-8F8A-694D-8D02-9A9023B58A22}"/>
                  </a:ext>
                </a:extLst>
              </p:cNvPr>
              <p:cNvSpPr>
                <a:spLocks noRot="1" noChangeAspect="1" noMove="1" noResize="1" noEditPoints="1" noAdjustHandles="1" noChangeArrowheads="1" noChangeShapeType="1" noTextEdit="1"/>
              </p:cNvSpPr>
              <p:nvPr/>
            </p:nvSpPr>
            <p:spPr>
              <a:xfrm>
                <a:off x="3037332" y="5340804"/>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C3123A8-C05F-FE49-9EB7-785B843DE229}"/>
                  </a:ext>
                </a:extLst>
              </p:cNvPr>
              <p:cNvSpPr/>
              <p:nvPr/>
            </p:nvSpPr>
            <p:spPr>
              <a:xfrm>
                <a:off x="6695068" y="5340804"/>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𝑀𝑎𝑟𝑦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𝐶𝑎𝑙𝑙𝑠</m:t>
                      </m:r>
                    </m:oMath>
                  </m:oMathPara>
                </a14:m>
                <a:endParaRPr lang="en-US" dirty="0">
                  <a:solidFill>
                    <a:schemeClr val="bg1"/>
                  </a:solidFill>
                </a:endParaRPr>
              </a:p>
            </p:txBody>
          </p:sp>
        </mc:Choice>
        <mc:Fallback xmlns="">
          <p:sp>
            <p:nvSpPr>
              <p:cNvPr id="6" name="Oval 5">
                <a:extLst>
                  <a:ext uri="{FF2B5EF4-FFF2-40B4-BE49-F238E27FC236}">
                    <a16:creationId xmlns:a16="http://schemas.microsoft.com/office/drawing/2014/main" id="{BC3123A8-C05F-FE49-9EB7-785B843DE229}"/>
                  </a:ext>
                </a:extLst>
              </p:cNvPr>
              <p:cNvSpPr>
                <a:spLocks noRot="1" noChangeAspect="1" noMove="1" noResize="1" noEditPoints="1" noAdjustHandles="1" noChangeArrowheads="1" noChangeShapeType="1" noTextEdit="1"/>
              </p:cNvSpPr>
              <p:nvPr/>
            </p:nvSpPr>
            <p:spPr>
              <a:xfrm>
                <a:off x="6695068" y="5340804"/>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B9869236-F0E7-FE44-8353-F419B8EF2B04}"/>
                  </a:ext>
                </a:extLst>
              </p:cNvPr>
              <p:cNvSpPr/>
              <p:nvPr/>
            </p:nvSpPr>
            <p:spPr>
              <a:xfrm>
                <a:off x="3037333" y="1581236"/>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𝐵𝑢𝑟𝑔𝑙𝑎𝑟𝑦</m:t>
                      </m:r>
                    </m:oMath>
                  </m:oMathPara>
                </a14:m>
                <a:endParaRPr lang="en-US" dirty="0">
                  <a:solidFill>
                    <a:schemeClr val="bg1"/>
                  </a:solidFill>
                </a:endParaRPr>
              </a:p>
            </p:txBody>
          </p:sp>
        </mc:Choice>
        <mc:Fallback xmlns="">
          <p:sp>
            <p:nvSpPr>
              <p:cNvPr id="7" name="Oval 6">
                <a:extLst>
                  <a:ext uri="{FF2B5EF4-FFF2-40B4-BE49-F238E27FC236}">
                    <a16:creationId xmlns:a16="http://schemas.microsoft.com/office/drawing/2014/main" id="{B9869236-F0E7-FE44-8353-F419B8EF2B04}"/>
                  </a:ext>
                </a:extLst>
              </p:cNvPr>
              <p:cNvSpPr>
                <a:spLocks noRot="1" noChangeAspect="1" noMove="1" noResize="1" noEditPoints="1" noAdjustHandles="1" noChangeArrowheads="1" noChangeShapeType="1" noTextEdit="1"/>
              </p:cNvSpPr>
              <p:nvPr/>
            </p:nvSpPr>
            <p:spPr>
              <a:xfrm>
                <a:off x="3037333" y="1581236"/>
                <a:ext cx="1695691" cy="6366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B1E76E-02D8-0948-A368-9A68756CB2A5}"/>
                  </a:ext>
                </a:extLst>
              </p:cNvPr>
              <p:cNvSpPr/>
              <p:nvPr/>
            </p:nvSpPr>
            <p:spPr>
              <a:xfrm>
                <a:off x="6695069" y="1581236"/>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𝐸𝑎𝑟𝑡h𝑞𝑢𝑎𝑘𝑒</m:t>
                      </m:r>
                    </m:oMath>
                  </m:oMathPara>
                </a14:m>
                <a:endParaRPr lang="en-US" dirty="0">
                  <a:solidFill>
                    <a:schemeClr val="bg1"/>
                  </a:solidFill>
                </a:endParaRPr>
              </a:p>
            </p:txBody>
          </p:sp>
        </mc:Choice>
        <mc:Fallback xmlns="">
          <p:sp>
            <p:nvSpPr>
              <p:cNvPr id="8" name="Oval 7">
                <a:extLst>
                  <a:ext uri="{FF2B5EF4-FFF2-40B4-BE49-F238E27FC236}">
                    <a16:creationId xmlns:a16="http://schemas.microsoft.com/office/drawing/2014/main" id="{34B1E76E-02D8-0948-A368-9A68756CB2A5}"/>
                  </a:ext>
                </a:extLst>
              </p:cNvPr>
              <p:cNvSpPr>
                <a:spLocks noRot="1" noChangeAspect="1" noMove="1" noResize="1" noEditPoints="1" noAdjustHandles="1" noChangeArrowheads="1" noChangeShapeType="1" noTextEdit="1"/>
              </p:cNvSpPr>
              <p:nvPr/>
            </p:nvSpPr>
            <p:spPr>
              <a:xfrm>
                <a:off x="6695069" y="1581236"/>
                <a:ext cx="1695691" cy="636608"/>
              </a:xfrm>
              <a:prstGeom prst="ellipse">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7FC26D-63BF-6D43-A025-93E66904F599}"/>
              </a:ext>
            </a:extLst>
          </p:cNvPr>
          <p:cNvSpPr txBox="1"/>
          <p:nvPr/>
        </p:nvSpPr>
        <p:spPr>
          <a:xfrm>
            <a:off x="5501148" y="766916"/>
            <a:ext cx="6386052" cy="646331"/>
          </a:xfrm>
          <a:prstGeom prst="rect">
            <a:avLst/>
          </a:prstGeom>
          <a:noFill/>
        </p:spPr>
        <p:txBody>
          <a:bodyPr wrap="square" rtlCol="0">
            <a:spAutoFit/>
          </a:bodyPr>
          <a:lstStyle/>
          <a:p>
            <a:r>
              <a:rPr lang="en-US" dirty="0">
                <a:latin typeface="Helvetica" pitchFamily="2" charset="0"/>
              </a:rPr>
              <a:t>Here was our Bayes net, reminding us which variables are influenced by which evidence.</a:t>
            </a:r>
          </a:p>
        </p:txBody>
      </p:sp>
      <p:cxnSp>
        <p:nvCxnSpPr>
          <p:cNvPr id="10" name="Straight Arrow Connector 9">
            <a:extLst>
              <a:ext uri="{FF2B5EF4-FFF2-40B4-BE49-F238E27FC236}">
                <a16:creationId xmlns:a16="http://schemas.microsoft.com/office/drawing/2014/main" id="{42F4FF0D-8578-ED40-BC8D-37E42A680F45}"/>
              </a:ext>
            </a:extLst>
          </p:cNvPr>
          <p:cNvCxnSpPr>
            <a:cxnSpLocks/>
          </p:cNvCxnSpPr>
          <p:nvPr/>
        </p:nvCxnSpPr>
        <p:spPr>
          <a:xfrm>
            <a:off x="4133507" y="2217844"/>
            <a:ext cx="1199034"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2216BA-DEDE-BA42-BCCC-13206FC378C4}"/>
              </a:ext>
            </a:extLst>
          </p:cNvPr>
          <p:cNvCxnSpPr/>
          <p:nvPr/>
        </p:nvCxnSpPr>
        <p:spPr>
          <a:xfrm flipH="1">
            <a:off x="6313562" y="2217844"/>
            <a:ext cx="1229351" cy="1303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DAEBA8-B07A-D946-B894-29A1CA29CEA8}"/>
              </a:ext>
            </a:extLst>
          </p:cNvPr>
          <p:cNvCxnSpPr>
            <a:cxnSpLocks/>
            <a:stCxn id="4" idx="5"/>
            <a:endCxn id="6" idx="1"/>
          </p:cNvCxnSpPr>
          <p:nvPr/>
        </p:nvCxnSpPr>
        <p:spPr>
          <a:xfrm>
            <a:off x="6313564" y="3971703"/>
            <a:ext cx="629832" cy="146233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E13AAE-C626-9443-9BEB-BCD854D2DEFD}"/>
              </a:ext>
            </a:extLst>
          </p:cNvPr>
          <p:cNvCxnSpPr>
            <a:cxnSpLocks/>
            <a:stCxn id="4" idx="3"/>
            <a:endCxn id="5" idx="0"/>
          </p:cNvCxnSpPr>
          <p:nvPr/>
        </p:nvCxnSpPr>
        <p:spPr>
          <a:xfrm flipH="1">
            <a:off x="3885178" y="3971703"/>
            <a:ext cx="1229351" cy="136910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E57CCB90-22C6-4D48-B448-249571DE920E}"/>
                  </a:ext>
                </a:extLst>
              </p:cNvPr>
              <p:cNvGraphicFramePr>
                <a:graphicFrameLocks noGrp="1"/>
              </p:cNvGraphicFramePr>
              <p:nvPr>
                <p:extLst>
                  <p:ext uri="{D42A27DB-BD31-4B8C-83A1-F6EECF244321}">
                    <p14:modId xmlns:p14="http://schemas.microsoft.com/office/powerpoint/2010/main" val="4373886"/>
                  </p:ext>
                </p:extLst>
              </p:nvPr>
            </p:nvGraphicFramePr>
            <p:xfrm>
              <a:off x="4775310" y="5074410"/>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𝐴</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𝑗</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0.050</a:t>
                          </a:r>
                        </a:p>
                      </a:txBody>
                      <a:tcPr/>
                    </a:tc>
                    <a:extLst>
                      <a:ext uri="{0D108BD9-81ED-4DB2-BD59-A6C34878D82A}">
                        <a16:rowId xmlns:a16="http://schemas.microsoft.com/office/drawing/2014/main" val="10002"/>
                      </a:ext>
                    </a:extLst>
                  </a:tr>
                </a:tbl>
              </a:graphicData>
            </a:graphic>
          </p:graphicFrame>
        </mc:Choice>
        <mc:Fallback xmlns="">
          <p:graphicFrame>
            <p:nvGraphicFramePr>
              <p:cNvPr id="14" name="Table 13">
                <a:extLst>
                  <a:ext uri="{FF2B5EF4-FFF2-40B4-BE49-F238E27FC236}">
                    <a16:creationId xmlns:a16="http://schemas.microsoft.com/office/drawing/2014/main" id="{E57CCB90-22C6-4D48-B448-249571DE920E}"/>
                  </a:ext>
                </a:extLst>
              </p:cNvPr>
              <p:cNvGraphicFramePr>
                <a:graphicFrameLocks noGrp="1"/>
              </p:cNvGraphicFramePr>
              <p:nvPr>
                <p:extLst>
                  <p:ext uri="{D42A27DB-BD31-4B8C-83A1-F6EECF244321}">
                    <p14:modId xmlns:p14="http://schemas.microsoft.com/office/powerpoint/2010/main" val="4373886"/>
                  </p:ext>
                </p:extLst>
              </p:nvPr>
            </p:nvGraphicFramePr>
            <p:xfrm>
              <a:off x="4775310" y="5074410"/>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8"/>
                          <a:stretch>
                            <a:fillRect l="-1923" t="-3448" r="-123077" b="-231034"/>
                          </a:stretch>
                        </a:blipFill>
                      </a:tcPr>
                    </a:tc>
                    <a:tc>
                      <a:txBody>
                        <a:bodyPr/>
                        <a:lstStyle/>
                        <a:p>
                          <a:endParaRPr lang="en-US"/>
                        </a:p>
                      </a:txBody>
                      <a:tcPr>
                        <a:blipFill>
                          <a:blip r:embed="rId8"/>
                          <a:stretch>
                            <a:fillRect l="-85484" t="-3448" r="-3226"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8"/>
                          <a:stretch>
                            <a:fillRect l="-1923" t="-100000" r="-123077"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0.900</a:t>
                          </a:r>
                        </a:p>
                      </a:txBody>
                      <a:tcPr/>
                    </a:tc>
                    <a:extLst>
                      <a:ext uri="{0D108BD9-81ED-4DB2-BD59-A6C34878D82A}">
                        <a16:rowId xmlns:a16="http://schemas.microsoft.com/office/drawing/2014/main" val="10001"/>
                      </a:ext>
                    </a:extLst>
                  </a:tr>
                  <a:tr h="370840">
                    <a:tc>
                      <a:txBody>
                        <a:bodyPr/>
                        <a:lstStyle/>
                        <a:p>
                          <a:endParaRPr lang="en-US"/>
                        </a:p>
                      </a:txBody>
                      <a:tcPr>
                        <a:blipFill>
                          <a:blip r:embed="rId8"/>
                          <a:stretch>
                            <a:fillRect l="-1923" t="-206897" r="-123077"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0.050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33C91F42-27EE-CF4D-A2EB-60512EFC5C58}"/>
                  </a:ext>
                </a:extLst>
              </p:cNvPr>
              <p:cNvGraphicFramePr>
                <a:graphicFrameLocks noGrp="1"/>
              </p:cNvGraphicFramePr>
              <p:nvPr>
                <p:extLst>
                  <p:ext uri="{D42A27DB-BD31-4B8C-83A1-F6EECF244321}">
                    <p14:modId xmlns:p14="http://schemas.microsoft.com/office/powerpoint/2010/main" val="987516458"/>
                  </p:ext>
                </p:extLst>
              </p:nvPr>
            </p:nvGraphicFramePr>
            <p:xfrm>
              <a:off x="8505386" y="5161030"/>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𝐴</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𝑚</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0.700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0.010</a:t>
                          </a:r>
                        </a:p>
                      </a:txBody>
                      <a:tcPr/>
                    </a:tc>
                    <a:extLst>
                      <a:ext uri="{0D108BD9-81ED-4DB2-BD59-A6C34878D82A}">
                        <a16:rowId xmlns:a16="http://schemas.microsoft.com/office/drawing/2014/main" val="10002"/>
                      </a:ext>
                    </a:extLst>
                  </a:tr>
                </a:tbl>
              </a:graphicData>
            </a:graphic>
          </p:graphicFrame>
        </mc:Choice>
        <mc:Fallback xmlns="">
          <p:graphicFrame>
            <p:nvGraphicFramePr>
              <p:cNvPr id="15" name="Table 14">
                <a:extLst>
                  <a:ext uri="{FF2B5EF4-FFF2-40B4-BE49-F238E27FC236}">
                    <a16:creationId xmlns:a16="http://schemas.microsoft.com/office/drawing/2014/main" id="{33C91F42-27EE-CF4D-A2EB-60512EFC5C58}"/>
                  </a:ext>
                </a:extLst>
              </p:cNvPr>
              <p:cNvGraphicFramePr>
                <a:graphicFrameLocks noGrp="1"/>
              </p:cNvGraphicFramePr>
              <p:nvPr>
                <p:extLst>
                  <p:ext uri="{D42A27DB-BD31-4B8C-83A1-F6EECF244321}">
                    <p14:modId xmlns:p14="http://schemas.microsoft.com/office/powerpoint/2010/main" val="987516458"/>
                  </p:ext>
                </p:extLst>
              </p:nvPr>
            </p:nvGraphicFramePr>
            <p:xfrm>
              <a:off x="8505386" y="5161030"/>
              <a:ext cx="1441445" cy="1107440"/>
            </p:xfrm>
            <a:graphic>
              <a:graphicData uri="http://schemas.openxmlformats.org/drawingml/2006/table">
                <a:tbl>
                  <a:tblPr firstRow="1" bandRow="1">
                    <a:tableStyleId>{5C22544A-7EE6-4342-B048-85BDC9FD1C3A}</a:tableStyleId>
                  </a:tblPr>
                  <a:tblGrid>
                    <a:gridCol w="656778">
                      <a:extLst>
                        <a:ext uri="{9D8B030D-6E8A-4147-A177-3AD203B41FA5}">
                          <a16:colId xmlns:a16="http://schemas.microsoft.com/office/drawing/2014/main" val="20000"/>
                        </a:ext>
                      </a:extLst>
                    </a:gridCol>
                    <a:gridCol w="784667">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t="-3448" r="-125000" b="-231034"/>
                          </a:stretch>
                        </a:blipFill>
                      </a:tcPr>
                    </a:tc>
                    <a:tc>
                      <a:txBody>
                        <a:bodyPr/>
                        <a:lstStyle/>
                        <a:p>
                          <a:endParaRPr lang="en-US"/>
                        </a:p>
                      </a:txBody>
                      <a:tcPr>
                        <a:blipFill>
                          <a:blip r:embed="rId9"/>
                          <a:stretch>
                            <a:fillRect l="-82540" t="-3448" r="-3175" b="-2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t="-100000" r="-125000" b="-123333"/>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0.700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t="-206897" r="-125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62C9C3CB-63B3-9647-9F5C-13CC60020BA3}"/>
                  </a:ext>
                </a:extLst>
              </p:cNvPr>
              <p:cNvGraphicFramePr>
                <a:graphicFrameLocks noGrp="1"/>
              </p:cNvGraphicFramePr>
              <p:nvPr>
                <p:extLst>
                  <p:ext uri="{D42A27DB-BD31-4B8C-83A1-F6EECF244321}">
                    <p14:modId xmlns:p14="http://schemas.microsoft.com/office/powerpoint/2010/main" val="3520428889"/>
                  </p:ext>
                </p:extLst>
              </p:nvPr>
            </p:nvGraphicFramePr>
            <p:xfrm>
              <a:off x="6974214" y="3041534"/>
              <a:ext cx="2108387" cy="1849120"/>
            </p:xfrm>
            <a:graphic>
              <a:graphicData uri="http://schemas.openxmlformats.org/drawingml/2006/table">
                <a:tbl>
                  <a:tblPr firstRow="1" bandRow="1">
                    <a:tableStyleId>{5C22544A-7EE6-4342-B048-85BDC9FD1C3A}</a:tableStyleId>
                  </a:tblPr>
                  <a:tblGrid>
                    <a:gridCol w="659960">
                      <a:extLst>
                        <a:ext uri="{9D8B030D-6E8A-4147-A177-3AD203B41FA5}">
                          <a16:colId xmlns:a16="http://schemas.microsoft.com/office/drawing/2014/main" val="20000"/>
                        </a:ext>
                      </a:extLst>
                    </a:gridCol>
                    <a:gridCol w="659960">
                      <a:extLst>
                        <a:ext uri="{9D8B030D-6E8A-4147-A177-3AD203B41FA5}">
                          <a16:colId xmlns:a16="http://schemas.microsoft.com/office/drawing/2014/main" val="20001"/>
                        </a:ext>
                      </a:extLst>
                    </a:gridCol>
                    <a:gridCol w="788467">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𝐵</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𝐸</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𝑎</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0.950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4"/>
                      </a:ext>
                    </a:extLst>
                  </a:tr>
                </a:tbl>
              </a:graphicData>
            </a:graphic>
          </p:graphicFrame>
        </mc:Choice>
        <mc:Fallback xmlns="">
          <p:graphicFrame>
            <p:nvGraphicFramePr>
              <p:cNvPr id="17" name="Table 16">
                <a:extLst>
                  <a:ext uri="{FF2B5EF4-FFF2-40B4-BE49-F238E27FC236}">
                    <a16:creationId xmlns:a16="http://schemas.microsoft.com/office/drawing/2014/main" id="{62C9C3CB-63B3-9647-9F5C-13CC60020BA3}"/>
                  </a:ext>
                </a:extLst>
              </p:cNvPr>
              <p:cNvGraphicFramePr>
                <a:graphicFrameLocks noGrp="1"/>
              </p:cNvGraphicFramePr>
              <p:nvPr>
                <p:extLst>
                  <p:ext uri="{D42A27DB-BD31-4B8C-83A1-F6EECF244321}">
                    <p14:modId xmlns:p14="http://schemas.microsoft.com/office/powerpoint/2010/main" val="3520428889"/>
                  </p:ext>
                </p:extLst>
              </p:nvPr>
            </p:nvGraphicFramePr>
            <p:xfrm>
              <a:off x="6974214" y="3041534"/>
              <a:ext cx="2108387" cy="1849120"/>
            </p:xfrm>
            <a:graphic>
              <a:graphicData uri="http://schemas.openxmlformats.org/drawingml/2006/table">
                <a:tbl>
                  <a:tblPr firstRow="1" bandRow="1">
                    <a:tableStyleId>{5C22544A-7EE6-4342-B048-85BDC9FD1C3A}</a:tableStyleId>
                  </a:tblPr>
                  <a:tblGrid>
                    <a:gridCol w="659960">
                      <a:extLst>
                        <a:ext uri="{9D8B030D-6E8A-4147-A177-3AD203B41FA5}">
                          <a16:colId xmlns:a16="http://schemas.microsoft.com/office/drawing/2014/main" val="20000"/>
                        </a:ext>
                      </a:extLst>
                    </a:gridCol>
                    <a:gridCol w="659960">
                      <a:extLst>
                        <a:ext uri="{9D8B030D-6E8A-4147-A177-3AD203B41FA5}">
                          <a16:colId xmlns:a16="http://schemas.microsoft.com/office/drawing/2014/main" val="20001"/>
                        </a:ext>
                      </a:extLst>
                    </a:gridCol>
                    <a:gridCol w="788467">
                      <a:extLst>
                        <a:ext uri="{9D8B030D-6E8A-4147-A177-3AD203B41FA5}">
                          <a16:colId xmlns:a16="http://schemas.microsoft.com/office/drawing/2014/main" val="20002"/>
                        </a:ext>
                      </a:extLst>
                    </a:gridCol>
                  </a:tblGrid>
                  <a:tr h="365760">
                    <a:tc>
                      <a:txBody>
                        <a:bodyPr/>
                        <a:lstStyle/>
                        <a:p>
                          <a:endParaRPr lang="en-US"/>
                        </a:p>
                      </a:txBody>
                      <a:tcPr>
                        <a:blipFill>
                          <a:blip r:embed="rId10"/>
                          <a:stretch>
                            <a:fillRect l="-1923" t="-3448" r="-225000" b="-431034"/>
                          </a:stretch>
                        </a:blipFill>
                      </a:tcPr>
                    </a:tc>
                    <a:tc>
                      <a:txBody>
                        <a:bodyPr/>
                        <a:lstStyle/>
                        <a:p>
                          <a:endParaRPr lang="en-US"/>
                        </a:p>
                      </a:txBody>
                      <a:tcPr>
                        <a:blipFill>
                          <a:blip r:embed="rId10"/>
                          <a:stretch>
                            <a:fillRect l="-100000" t="-3448" r="-120755" b="-431034"/>
                          </a:stretch>
                        </a:blipFill>
                      </a:tcPr>
                    </a:tc>
                    <a:tc>
                      <a:txBody>
                        <a:bodyPr/>
                        <a:lstStyle/>
                        <a:p>
                          <a:endParaRPr lang="en-US"/>
                        </a:p>
                      </a:txBody>
                      <a:tcPr>
                        <a:blipFill>
                          <a:blip r:embed="rId10"/>
                          <a:stretch>
                            <a:fillRect l="-170968" t="-3448" r="-3226" b="-431034"/>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l="-1923" t="-100000" r="-225000" b="-316667"/>
                          </a:stretch>
                        </a:blipFill>
                      </a:tcPr>
                    </a:tc>
                    <a:tc>
                      <a:txBody>
                        <a:bodyPr/>
                        <a:lstStyle/>
                        <a:p>
                          <a:endParaRPr lang="en-US"/>
                        </a:p>
                      </a:txBody>
                      <a:tcPr>
                        <a:blipFill>
                          <a:blip r:embed="rId10"/>
                          <a:stretch>
                            <a:fillRect l="-100000" t="-100000" r="-120755" b="-316667"/>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0.950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l="-1923" t="-206897" r="-225000" b="-227586"/>
                          </a:stretch>
                        </a:blipFill>
                      </a:tcPr>
                    </a:tc>
                    <a:tc>
                      <a:txBody>
                        <a:bodyPr/>
                        <a:lstStyle/>
                        <a:p>
                          <a:endParaRPr lang="en-US"/>
                        </a:p>
                      </a:txBody>
                      <a:tcPr>
                        <a:blipFill>
                          <a:blip r:embed="rId10"/>
                          <a:stretch>
                            <a:fillRect l="-100000" t="-206897" r="-120755"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0.940</a:t>
                          </a:r>
                        </a:p>
                      </a:txBody>
                      <a:tcPr/>
                    </a:tc>
                    <a:extLst>
                      <a:ext uri="{0D108BD9-81ED-4DB2-BD59-A6C34878D82A}">
                        <a16:rowId xmlns:a16="http://schemas.microsoft.com/office/drawing/2014/main" val="10002"/>
                      </a:ext>
                    </a:extLst>
                  </a:tr>
                  <a:tr h="370840">
                    <a:tc>
                      <a:txBody>
                        <a:bodyPr/>
                        <a:lstStyle/>
                        <a:p>
                          <a:endParaRPr lang="en-US"/>
                        </a:p>
                      </a:txBody>
                      <a:tcPr>
                        <a:blipFill>
                          <a:blip r:embed="rId10"/>
                          <a:stretch>
                            <a:fillRect l="-1923" t="-296667" r="-225000" b="-120000"/>
                          </a:stretch>
                        </a:blipFill>
                      </a:tcPr>
                    </a:tc>
                    <a:tc>
                      <a:txBody>
                        <a:bodyPr/>
                        <a:lstStyle/>
                        <a:p>
                          <a:endParaRPr lang="en-US"/>
                        </a:p>
                      </a:txBody>
                      <a:tcPr>
                        <a:blipFill>
                          <a:blip r:embed="rId10"/>
                          <a:stretch>
                            <a:fillRect l="-100000" t="-296667" r="-120755"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0.290</a:t>
                          </a:r>
                        </a:p>
                      </a:txBody>
                      <a:tcPr/>
                    </a:tc>
                    <a:extLst>
                      <a:ext uri="{0D108BD9-81ED-4DB2-BD59-A6C34878D82A}">
                        <a16:rowId xmlns:a16="http://schemas.microsoft.com/office/drawing/2014/main" val="10003"/>
                      </a:ext>
                    </a:extLst>
                  </a:tr>
                  <a:tr h="370840">
                    <a:tc>
                      <a:txBody>
                        <a:bodyPr/>
                        <a:lstStyle/>
                        <a:p>
                          <a:endParaRPr lang="en-US"/>
                        </a:p>
                      </a:txBody>
                      <a:tcPr>
                        <a:blipFill>
                          <a:blip r:embed="rId10"/>
                          <a:stretch>
                            <a:fillRect l="-1923" t="-410345" r="-225000" b="-24138"/>
                          </a:stretch>
                        </a:blipFill>
                      </a:tcPr>
                    </a:tc>
                    <a:tc>
                      <a:txBody>
                        <a:bodyPr/>
                        <a:lstStyle/>
                        <a:p>
                          <a:endParaRPr lang="en-US"/>
                        </a:p>
                      </a:txBody>
                      <a:tcPr>
                        <a:blipFill>
                          <a:blip r:embed="rId10"/>
                          <a:stretch>
                            <a:fillRect l="-100000" t="-410345" r="-120755"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C0C94492-F926-C94C-86E7-34F90BC590D1}"/>
                  </a:ext>
                </a:extLst>
              </p:cNvPr>
              <p:cNvGraphicFramePr>
                <a:graphicFrameLocks noGrp="1"/>
              </p:cNvGraphicFramePr>
              <p:nvPr>
                <p:extLst>
                  <p:ext uri="{D42A27DB-BD31-4B8C-83A1-F6EECF244321}">
                    <p14:modId xmlns:p14="http://schemas.microsoft.com/office/powerpoint/2010/main" val="2670191749"/>
                  </p:ext>
                </p:extLst>
              </p:nvPr>
            </p:nvGraphicFramePr>
            <p:xfrm>
              <a:off x="4847631" y="1552319"/>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299164">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𝑏</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Choice>
        <mc:Fallback xmlns="">
          <p:graphicFrame>
            <p:nvGraphicFramePr>
              <p:cNvPr id="18" name="Table 17">
                <a:extLst>
                  <a:ext uri="{FF2B5EF4-FFF2-40B4-BE49-F238E27FC236}">
                    <a16:creationId xmlns:a16="http://schemas.microsoft.com/office/drawing/2014/main" id="{C0C94492-F926-C94C-86E7-34F90BC590D1}"/>
                  </a:ext>
                </a:extLst>
              </p:cNvPr>
              <p:cNvGraphicFramePr>
                <a:graphicFrameLocks noGrp="1"/>
              </p:cNvGraphicFramePr>
              <p:nvPr>
                <p:extLst>
                  <p:ext uri="{D42A27DB-BD31-4B8C-83A1-F6EECF244321}">
                    <p14:modId xmlns:p14="http://schemas.microsoft.com/office/powerpoint/2010/main" val="2670191749"/>
                  </p:ext>
                </p:extLst>
              </p:nvPr>
            </p:nvGraphicFramePr>
            <p:xfrm>
              <a:off x="4847631" y="1552319"/>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65760">
                    <a:tc>
                      <a:txBody>
                        <a:bodyPr/>
                        <a:lstStyle/>
                        <a:p>
                          <a:endParaRPr lang="en-US"/>
                        </a:p>
                      </a:txBody>
                      <a:tcPr>
                        <a:blipFill>
                          <a:blip r:embed="rId11"/>
                          <a:stretch>
                            <a:fillRect t="-3448" r="-3175"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0.001</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957E17AA-FE4E-D841-BB14-BCCF6C640099}"/>
                  </a:ext>
                </a:extLst>
              </p:cNvPr>
              <p:cNvGraphicFramePr>
                <a:graphicFrameLocks noGrp="1"/>
              </p:cNvGraphicFramePr>
              <p:nvPr>
                <p:extLst>
                  <p:ext uri="{D42A27DB-BD31-4B8C-83A1-F6EECF244321}">
                    <p14:modId xmlns:p14="http://schemas.microsoft.com/office/powerpoint/2010/main" val="2656455908"/>
                  </p:ext>
                </p:extLst>
              </p:nvPr>
            </p:nvGraphicFramePr>
            <p:xfrm>
              <a:off x="8580979" y="1611721"/>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bl>
              </a:graphicData>
            </a:graphic>
          </p:graphicFrame>
        </mc:Choice>
        <mc:Fallback xmlns="">
          <p:graphicFrame>
            <p:nvGraphicFramePr>
              <p:cNvPr id="19" name="Table 18">
                <a:extLst>
                  <a:ext uri="{FF2B5EF4-FFF2-40B4-BE49-F238E27FC236}">
                    <a16:creationId xmlns:a16="http://schemas.microsoft.com/office/drawing/2014/main" id="{957E17AA-FE4E-D841-BB14-BCCF6C640099}"/>
                  </a:ext>
                </a:extLst>
              </p:cNvPr>
              <p:cNvGraphicFramePr>
                <a:graphicFrameLocks noGrp="1"/>
              </p:cNvGraphicFramePr>
              <p:nvPr>
                <p:extLst>
                  <p:ext uri="{D42A27DB-BD31-4B8C-83A1-F6EECF244321}">
                    <p14:modId xmlns:p14="http://schemas.microsoft.com/office/powerpoint/2010/main" val="2656455908"/>
                  </p:ext>
                </p:extLst>
              </p:nvPr>
            </p:nvGraphicFramePr>
            <p:xfrm>
              <a:off x="8580979" y="1611721"/>
              <a:ext cx="784667" cy="736600"/>
            </p:xfrm>
            <a:graphic>
              <a:graphicData uri="http://schemas.openxmlformats.org/drawingml/2006/table">
                <a:tbl>
                  <a:tblPr firstRow="1" bandRow="1">
                    <a:tableStyleId>{5C22544A-7EE6-4342-B048-85BDC9FD1C3A}</a:tableStyleId>
                  </a:tblPr>
                  <a:tblGrid>
                    <a:gridCol w="784667">
                      <a:extLst>
                        <a:ext uri="{9D8B030D-6E8A-4147-A177-3AD203B41FA5}">
                          <a16:colId xmlns:a16="http://schemas.microsoft.com/office/drawing/2014/main" val="20000"/>
                        </a:ext>
                      </a:extLst>
                    </a:gridCol>
                  </a:tblGrid>
                  <a:tr h="365760">
                    <a:tc>
                      <a:txBody>
                        <a:bodyPr/>
                        <a:lstStyle/>
                        <a:p>
                          <a:endParaRPr lang="en-US"/>
                        </a:p>
                      </a:txBody>
                      <a:tcPr>
                        <a:blipFill>
                          <a:blip r:embed="rId12"/>
                          <a:stretch>
                            <a:fillRect l="-1587" r="-3175" b="-131034"/>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0.002</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DF1D36-D3D5-1D4D-B725-EC76443E04B0}"/>
                  </a:ext>
                </a:extLst>
              </p:cNvPr>
              <p:cNvSpPr txBox="1"/>
              <p:nvPr/>
            </p:nvSpPr>
            <p:spPr>
              <a:xfrm>
                <a:off x="2058450" y="5436041"/>
                <a:ext cx="11224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𝐽</m:t>
                          </m:r>
                          <m:r>
                            <a:rPr lang="en-US" sz="2400" b="0" i="1" smtClean="0">
                              <a:latin typeface="Cambria Math" panose="02040503050406030204" pitchFamily="18" charset="0"/>
                            </a:rPr>
                            <m:t>|</m:t>
                          </m:r>
                          <m:r>
                            <a:rPr lang="en-US" sz="2400" b="0" i="1" smtClean="0">
                              <a:latin typeface="Cambria Math" panose="02040503050406030204" pitchFamily="18" charset="0"/>
                            </a:rPr>
                            <m:t>𝐴</m:t>
                          </m:r>
                        </m:e>
                      </m:d>
                    </m:oMath>
                  </m:oMathPara>
                </a14:m>
                <a:endParaRPr lang="en-US" sz="2400" dirty="0"/>
              </a:p>
            </p:txBody>
          </p:sp>
        </mc:Choice>
        <mc:Fallback xmlns="">
          <p:sp>
            <p:nvSpPr>
              <p:cNvPr id="20" name="TextBox 19">
                <a:extLst>
                  <a:ext uri="{FF2B5EF4-FFF2-40B4-BE49-F238E27FC236}">
                    <a16:creationId xmlns:a16="http://schemas.microsoft.com/office/drawing/2014/main" id="{59DF1D36-D3D5-1D4D-B725-EC76443E04B0}"/>
                  </a:ext>
                </a:extLst>
              </p:cNvPr>
              <p:cNvSpPr txBox="1">
                <a:spLocks noRot="1" noChangeAspect="1" noMove="1" noResize="1" noEditPoints="1" noAdjustHandles="1" noChangeArrowheads="1" noChangeShapeType="1" noTextEdit="1"/>
              </p:cNvSpPr>
              <p:nvPr/>
            </p:nvSpPr>
            <p:spPr>
              <a:xfrm>
                <a:off x="2058450" y="5436041"/>
                <a:ext cx="1122422" cy="461665"/>
              </a:xfrm>
              <a:prstGeom prst="rect">
                <a:avLst/>
              </a:prstGeom>
              <a:blipFill>
                <a:blip r:embed="rId1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D1F43D-03CD-FA4B-8B91-7E8C6B163FCA}"/>
                  </a:ext>
                </a:extLst>
              </p:cNvPr>
              <p:cNvSpPr txBox="1"/>
              <p:nvPr/>
            </p:nvSpPr>
            <p:spPr>
              <a:xfrm>
                <a:off x="2245169" y="1676473"/>
                <a:ext cx="9132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d>
                    </m:oMath>
                  </m:oMathPara>
                </a14:m>
                <a:endParaRPr lang="en-US" sz="2400" dirty="0"/>
              </a:p>
            </p:txBody>
          </p:sp>
        </mc:Choice>
        <mc:Fallback xmlns="">
          <p:sp>
            <p:nvSpPr>
              <p:cNvPr id="21" name="TextBox 20">
                <a:extLst>
                  <a:ext uri="{FF2B5EF4-FFF2-40B4-BE49-F238E27FC236}">
                    <a16:creationId xmlns:a16="http://schemas.microsoft.com/office/drawing/2014/main" id="{F0D1F43D-03CD-FA4B-8B91-7E8C6B163FCA}"/>
                  </a:ext>
                </a:extLst>
              </p:cNvPr>
              <p:cNvSpPr txBox="1">
                <a:spLocks noRot="1" noChangeAspect="1" noMove="1" noResize="1" noEditPoints="1" noAdjustHandles="1" noChangeArrowheads="1" noChangeShapeType="1" noTextEdit="1"/>
              </p:cNvSpPr>
              <p:nvPr/>
            </p:nvSpPr>
            <p:spPr>
              <a:xfrm>
                <a:off x="2245169" y="1676473"/>
                <a:ext cx="913262"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7AA2DA9-C764-2047-9648-3B7C556CC110}"/>
                  </a:ext>
                </a:extLst>
              </p:cNvPr>
              <p:cNvSpPr txBox="1"/>
              <p:nvPr/>
            </p:nvSpPr>
            <p:spPr>
              <a:xfrm>
                <a:off x="3459446" y="3532919"/>
                <a:ext cx="1527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𝐸</m:t>
                          </m:r>
                        </m:e>
                      </m:d>
                    </m:oMath>
                  </m:oMathPara>
                </a14:m>
                <a:endParaRPr lang="en-US" sz="2400" dirty="0"/>
              </a:p>
            </p:txBody>
          </p:sp>
        </mc:Choice>
        <mc:Fallback xmlns="">
          <p:sp>
            <p:nvSpPr>
              <p:cNvPr id="22" name="TextBox 21">
                <a:extLst>
                  <a:ext uri="{FF2B5EF4-FFF2-40B4-BE49-F238E27FC236}">
                    <a16:creationId xmlns:a16="http://schemas.microsoft.com/office/drawing/2014/main" id="{B7AA2DA9-C764-2047-9648-3B7C556CC110}"/>
                  </a:ext>
                </a:extLst>
              </p:cNvPr>
              <p:cNvSpPr txBox="1">
                <a:spLocks noRot="1" noChangeAspect="1" noMove="1" noResize="1" noEditPoints="1" noAdjustHandles="1" noChangeArrowheads="1" noChangeShapeType="1" noTextEdit="1"/>
              </p:cNvSpPr>
              <p:nvPr/>
            </p:nvSpPr>
            <p:spPr>
              <a:xfrm>
                <a:off x="3459446" y="3532919"/>
                <a:ext cx="1527854" cy="461665"/>
              </a:xfrm>
              <a:prstGeom prst="rect">
                <a:avLst/>
              </a:prstGeom>
              <a:blipFill>
                <a:blip r:embed="rId1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15898BD-C536-4243-9715-2ABA95712094}"/>
                  </a:ext>
                </a:extLst>
              </p:cNvPr>
              <p:cNvSpPr txBox="1"/>
              <p:nvPr/>
            </p:nvSpPr>
            <p:spPr>
              <a:xfrm>
                <a:off x="5902905" y="1676473"/>
                <a:ext cx="9132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oMath>
                  </m:oMathPara>
                </a14:m>
                <a:endParaRPr lang="en-US" sz="2400" dirty="0"/>
              </a:p>
            </p:txBody>
          </p:sp>
        </mc:Choice>
        <mc:Fallback xmlns="">
          <p:sp>
            <p:nvSpPr>
              <p:cNvPr id="23" name="TextBox 22">
                <a:extLst>
                  <a:ext uri="{FF2B5EF4-FFF2-40B4-BE49-F238E27FC236}">
                    <a16:creationId xmlns:a16="http://schemas.microsoft.com/office/drawing/2014/main" id="{815898BD-C536-4243-9715-2ABA95712094}"/>
                  </a:ext>
                </a:extLst>
              </p:cNvPr>
              <p:cNvSpPr txBox="1">
                <a:spLocks noRot="1" noChangeAspect="1" noMove="1" noResize="1" noEditPoints="1" noAdjustHandles="1" noChangeArrowheads="1" noChangeShapeType="1" noTextEdit="1"/>
              </p:cNvSpPr>
              <p:nvPr/>
            </p:nvSpPr>
            <p:spPr>
              <a:xfrm>
                <a:off x="5902905" y="1676473"/>
                <a:ext cx="913262" cy="4616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4412F5B-7865-A74D-A7DD-9B6894A4CFD4}"/>
                  </a:ext>
                </a:extLst>
              </p:cNvPr>
              <p:cNvSpPr txBox="1"/>
              <p:nvPr/>
            </p:nvSpPr>
            <p:spPr>
              <a:xfrm>
                <a:off x="7018674" y="6073412"/>
                <a:ext cx="12681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𝐴</m:t>
                          </m:r>
                        </m:e>
                      </m:d>
                    </m:oMath>
                  </m:oMathPara>
                </a14:m>
                <a:endParaRPr lang="en-US" sz="2400" dirty="0"/>
              </a:p>
            </p:txBody>
          </p:sp>
        </mc:Choice>
        <mc:Fallback xmlns="">
          <p:sp>
            <p:nvSpPr>
              <p:cNvPr id="24" name="TextBox 23">
                <a:extLst>
                  <a:ext uri="{FF2B5EF4-FFF2-40B4-BE49-F238E27FC236}">
                    <a16:creationId xmlns:a16="http://schemas.microsoft.com/office/drawing/2014/main" id="{64412F5B-7865-A74D-A7DD-9B6894A4CFD4}"/>
                  </a:ext>
                </a:extLst>
              </p:cNvPr>
              <p:cNvSpPr txBox="1">
                <a:spLocks noRot="1" noChangeAspect="1" noMove="1" noResize="1" noEditPoints="1" noAdjustHandles="1" noChangeArrowheads="1" noChangeShapeType="1" noTextEdit="1"/>
              </p:cNvSpPr>
              <p:nvPr/>
            </p:nvSpPr>
            <p:spPr>
              <a:xfrm>
                <a:off x="7018674" y="6073412"/>
                <a:ext cx="1268168" cy="461665"/>
              </a:xfrm>
              <a:prstGeom prst="rect">
                <a:avLst/>
              </a:prstGeom>
              <a:blipFill>
                <a:blip r:embed="rId17"/>
                <a:stretch>
                  <a:fillRect b="-18919"/>
                </a:stretch>
              </a:blipFill>
            </p:spPr>
            <p:txBody>
              <a:bodyPr/>
              <a:lstStyle/>
              <a:p>
                <a:r>
                  <a:rPr lang="en-US">
                    <a:noFill/>
                  </a:rPr>
                  <a:t> </a:t>
                </a:r>
              </a:p>
            </p:txBody>
          </p:sp>
        </mc:Fallback>
      </mc:AlternateContent>
    </p:spTree>
    <p:extLst>
      <p:ext uri="{BB962C8B-B14F-4D97-AF65-F5344CB8AC3E}">
        <p14:creationId xmlns:p14="http://schemas.microsoft.com/office/powerpoint/2010/main" val="293785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𝑎</m:t>
                              </m:r>
                            </m:sub>
                            <m:sup/>
                            <m:e>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𝑏</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𝑗</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𝑚</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e>
                          </m:nary>
                        </m:e>
                      </m:nary>
                    </m:oMath>
                  </m:oMathPara>
                </a14:m>
                <a:endParaRPr lang="en-US" sz="2000" dirty="0"/>
              </a:p>
              <a:p>
                <a:pPr marL="0" indent="0">
                  <a:buNone/>
                </a:pPr>
                <a:endParaRPr lang="en-US" sz="2200" dirty="0">
                  <a:latin typeface="Helvetica" pitchFamily="2" charset="0"/>
                </a:endParaRPr>
              </a:p>
              <a:p>
                <a:r>
                  <a:rPr lang="en-US" sz="2200" dirty="0">
                    <a:latin typeface="Helvetica" pitchFamily="2" charset="0"/>
                  </a:rPr>
                  <a:t>So, how do we expand this based on conditional independence?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t="-1316" r="-378"/>
                </a:stretch>
              </a:blipFill>
            </p:spPr>
            <p:txBody>
              <a:bodyPr/>
              <a:lstStyle/>
              <a:p>
                <a:r>
                  <a:rPr lang="en-US">
                    <a:noFill/>
                  </a:rPr>
                  <a:t> </a:t>
                </a:r>
              </a:p>
            </p:txBody>
          </p:sp>
        </mc:Fallback>
      </mc:AlternateContent>
    </p:spTree>
    <p:extLst>
      <p:ext uri="{BB962C8B-B14F-4D97-AF65-F5344CB8AC3E}">
        <p14:creationId xmlns:p14="http://schemas.microsoft.com/office/powerpoint/2010/main" val="346522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𝑎</m:t>
                              </m:r>
                            </m:sub>
                            <m:sup/>
                            <m:e>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𝑏</m:t>
                                  </m:r>
                                </m:e>
                              </m:d>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𝑗</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𝑚</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𝑒</m:t>
                                  </m:r>
                                </m:e>
                              </m:d>
                              <m:r>
                                <a:rPr lang="en-US" sz="2000" b="1">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𝑎</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𝑏</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e>
                              </m:d>
                            </m:e>
                          </m:nary>
                        </m:e>
                      </m:nary>
                    </m:oMath>
                  </m:oMathPara>
                </a14:m>
                <a:endParaRPr lang="en-US" sz="2200" dirty="0">
                  <a:latin typeface="Helvetica" pitchFamily="2" charset="0"/>
                </a:endParaRPr>
              </a:p>
              <a:p>
                <a:r>
                  <a:rPr lang="en-US" sz="2200" i="1" dirty="0">
                    <a:latin typeface="Helvetica" pitchFamily="2" charset="0"/>
                  </a:rPr>
                  <a:t>P(b)</a:t>
                </a:r>
                <a:r>
                  <a:rPr lang="en-US" sz="2200" dirty="0">
                    <a:latin typeface="Helvetica" pitchFamily="2" charset="0"/>
                  </a:rPr>
                  <a:t> -- Burglary doesn’t depend on anything.</a:t>
                </a:r>
              </a:p>
              <a:p>
                <a:r>
                  <a:rPr lang="en-US" sz="2200" i="1" dirty="0">
                    <a:latin typeface="Helvetica" pitchFamily="2" charset="0"/>
                  </a:rPr>
                  <a:t>P(j | a) </a:t>
                </a:r>
                <a:r>
                  <a:rPr lang="en-US" sz="2200" dirty="0">
                    <a:latin typeface="Helvetica" pitchFamily="2" charset="0"/>
                  </a:rPr>
                  <a:t>– John calling depends on alarm.</a:t>
                </a:r>
              </a:p>
              <a:p>
                <a:r>
                  <a:rPr lang="en-US" sz="2200" i="1" dirty="0">
                    <a:latin typeface="Helvetica" pitchFamily="2" charset="0"/>
                  </a:rPr>
                  <a:t>P(m | a) </a:t>
                </a:r>
                <a:r>
                  <a:rPr lang="en-US" sz="2200" dirty="0">
                    <a:latin typeface="Helvetica" pitchFamily="2" charset="0"/>
                  </a:rPr>
                  <a:t>-- </a:t>
                </a:r>
                <a:r>
                  <a:rPr lang="en-US" sz="2200" dirty="0" err="1">
                    <a:latin typeface="Helvetica" pitchFamily="2" charset="0"/>
                  </a:rPr>
                  <a:t>mary</a:t>
                </a:r>
                <a:r>
                  <a:rPr lang="en-US" sz="2200" dirty="0">
                    <a:latin typeface="Helvetica" pitchFamily="2" charset="0"/>
                  </a:rPr>
                  <a:t> calling depends on alarm.</a:t>
                </a:r>
              </a:p>
              <a:p>
                <a:r>
                  <a:rPr lang="en-US" sz="2200" i="1" dirty="0">
                    <a:latin typeface="Helvetica" pitchFamily="2" charset="0"/>
                  </a:rPr>
                  <a:t>P(e)</a:t>
                </a:r>
                <a:r>
                  <a:rPr lang="en-US" sz="2200" dirty="0">
                    <a:latin typeface="Helvetica" pitchFamily="2" charset="0"/>
                  </a:rPr>
                  <a:t> – Earthquake doesn’t depend on anything. </a:t>
                </a:r>
              </a:p>
              <a:p>
                <a:r>
                  <a:rPr lang="en-US" sz="2200" i="1" dirty="0">
                    <a:latin typeface="Helvetica" pitchFamily="2" charset="0"/>
                  </a:rPr>
                  <a:t>P(a | </a:t>
                </a:r>
                <a:r>
                  <a:rPr lang="en-US" sz="2200" i="1" dirty="0" err="1">
                    <a:latin typeface="Helvetica" pitchFamily="2" charset="0"/>
                  </a:rPr>
                  <a:t>b,e</a:t>
                </a:r>
                <a:r>
                  <a:rPr lang="en-US" sz="2200" i="1" dirty="0">
                    <a:latin typeface="Helvetica" pitchFamily="2" charset="0"/>
                  </a:rPr>
                  <a:t>) </a:t>
                </a:r>
                <a:r>
                  <a:rPr lang="en-US" sz="2200" dirty="0">
                    <a:latin typeface="Helvetica" pitchFamily="2" charset="0"/>
                  </a:rPr>
                  <a:t>-- Alarm depends on both burglary and earthquake</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57" t="-5263" r="-378"/>
                </a:stretch>
              </a:blipFill>
            </p:spPr>
            <p:txBody>
              <a:bodyPr/>
              <a:lstStyle/>
              <a:p>
                <a:r>
                  <a:rPr lang="en-US">
                    <a:noFill/>
                  </a:rPr>
                  <a:t> </a:t>
                </a:r>
              </a:p>
            </p:txBody>
          </p:sp>
        </mc:Fallback>
      </mc:AlternateContent>
    </p:spTree>
    <p:extLst>
      <p:ext uri="{BB962C8B-B14F-4D97-AF65-F5344CB8AC3E}">
        <p14:creationId xmlns:p14="http://schemas.microsoft.com/office/powerpoint/2010/main" val="1430367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smtClean="0">
                          <a:solidFill>
                            <a:srgbClr val="0070C0"/>
                          </a:solidFill>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smtClean="0">
                                  <a:solidFill>
                                    <a:schemeClr val="tx1"/>
                                  </a:solidFill>
                                  <a:latin typeface="Cambria Math" panose="02040503050406030204" pitchFamily="18" charset="0"/>
                                </a:rPr>
                              </m:ctrlPr>
                            </m:naryPr>
                            <m:sub>
                              <m:r>
                                <a:rPr lang="en-US" sz="2000" i="1" smtClean="0">
                                  <a:solidFill>
                                    <a:srgbClr val="FF0000"/>
                                  </a:solidFill>
                                  <a:latin typeface="Cambria Math" panose="02040503050406030204" pitchFamily="18" charset="0"/>
                                </a:rPr>
                                <m:t>𝑎</m:t>
                              </m:r>
                            </m:sub>
                            <m:sup/>
                            <m:e>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𝑏</m:t>
                                  </m:r>
                                </m:e>
                              </m:d>
                              <m:r>
                                <a:rPr lang="en-US" sz="2000" b="1">
                                  <a:solidFill>
                                    <a:schemeClr val="tx1"/>
                                  </a:solidFill>
                                  <a:latin typeface="Cambria Math" panose="02040503050406030204" pitchFamily="18" charset="0"/>
                                </a:rPr>
                                <m:t>𝐏</m:t>
                              </m:r>
                              <m:d>
                                <m:dPr>
                                  <m:ctrlPr>
                                    <a:rPr lang="en-US" sz="2000" i="1" smtClean="0">
                                      <a:solidFill>
                                        <a:schemeClr val="tx1"/>
                                      </a:solidFill>
                                      <a:latin typeface="Cambria Math" panose="02040503050406030204" pitchFamily="18" charset="0"/>
                                    </a:rPr>
                                  </m:ctrlPr>
                                </m:dPr>
                                <m:e>
                                  <m:r>
                                    <a:rPr lang="en-US" sz="2000" i="1" smtClean="0">
                                      <a:solidFill>
                                        <a:schemeClr val="tx1"/>
                                      </a:solidFill>
                                      <a:latin typeface="Cambria Math" panose="02040503050406030204" pitchFamily="18" charset="0"/>
                                    </a:rPr>
                                    <m:t>𝑗</m:t>
                                  </m:r>
                                  <m:r>
                                    <a:rPr lang="en-US" sz="2000" i="1" smtClean="0">
                                      <a:solidFill>
                                        <a:schemeClr val="tx1"/>
                                      </a:solidFill>
                                      <a:latin typeface="Cambria Math" panose="02040503050406030204" pitchFamily="18" charset="0"/>
                                    </a:rPr>
                                    <m:t>|</m:t>
                                  </m:r>
                                  <m:r>
                                    <a:rPr lang="en-US" sz="2000" i="1" smtClean="0">
                                      <a:solidFill>
                                        <a:srgbClr val="FF0000"/>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smtClean="0">
                                      <a:solidFill>
                                        <a:srgbClr val="FF0000"/>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smtClean="0">
                                      <a:solidFill>
                                        <a:srgbClr val="FF0000"/>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nary>
                        </m:e>
                      </m:nary>
                    </m:oMath>
                  </m:oMathPara>
                </a14:m>
                <a:endParaRPr lang="en-US" sz="2000" dirty="0"/>
              </a:p>
              <a:p>
                <a:pPr marL="0" indent="0">
                  <a:buNone/>
                </a:pPr>
                <a:endParaRPr lang="en-US" sz="2200" dirty="0">
                  <a:latin typeface="Helvetica" pitchFamily="2" charset="0"/>
                </a:endParaRPr>
              </a:p>
              <a:p>
                <a:r>
                  <a:rPr lang="en-US" sz="2200" dirty="0">
                    <a:latin typeface="Helvetica" pitchFamily="2" charset="0"/>
                  </a:rPr>
                  <a:t>Now we need to calculate the value of this equation.</a:t>
                </a:r>
              </a:p>
              <a:p>
                <a:pPr lvl="1"/>
                <a:r>
                  <a:rPr lang="en-US" sz="2000" dirty="0">
                    <a:latin typeface="Helvetica" pitchFamily="2" charset="0"/>
                  </a:rPr>
                  <a:t>A quick note:</a:t>
                </a:r>
              </a:p>
              <a:p>
                <a:pPr lvl="2"/>
                <a:r>
                  <a:rPr lang="en-US" sz="1900" dirty="0">
                    <a:latin typeface="Helvetica" pitchFamily="2" charset="0"/>
                  </a:rPr>
                  <a:t>It is unfortunate that the word alarm begins with an a. The </a:t>
                </a:r>
                <a:r>
                  <a:rPr lang="en-US" sz="1900" dirty="0">
                    <a:solidFill>
                      <a:srgbClr val="0070C0"/>
                    </a:solidFill>
                    <a:latin typeface="Helvetica" pitchFamily="2" charset="0"/>
                  </a:rPr>
                  <a:t>a</a:t>
                </a:r>
                <a:r>
                  <a:rPr lang="en-US" sz="1900" dirty="0">
                    <a:latin typeface="Helvetica" pitchFamily="2" charset="0"/>
                  </a:rPr>
                  <a:t> outside the </a:t>
                </a:r>
                <a:r>
                  <a:rPr lang="en-US" sz="1900" dirty="0" err="1">
                    <a:latin typeface="Helvetica" pitchFamily="2" charset="0"/>
                  </a:rPr>
                  <a:t>sigmas</a:t>
                </a:r>
                <a:r>
                  <a:rPr lang="en-US" sz="1900" dirty="0">
                    <a:latin typeface="Helvetica" pitchFamily="2" charset="0"/>
                  </a:rPr>
                  <a:t> is a normalization constant. The </a:t>
                </a:r>
                <a:r>
                  <a:rPr lang="en-US" sz="1900" dirty="0">
                    <a:solidFill>
                      <a:srgbClr val="FF0000"/>
                    </a:solidFill>
                    <a:latin typeface="Helvetica" pitchFamily="2" charset="0"/>
                  </a:rPr>
                  <a:t>a</a:t>
                </a:r>
                <a:r>
                  <a:rPr lang="en-US" sz="1900" dirty="0">
                    <a:latin typeface="Helvetica" pitchFamily="2" charset="0"/>
                  </a:rPr>
                  <a:t>s inside the </a:t>
                </a:r>
                <a:r>
                  <a:rPr lang="en-US" sz="1900" dirty="0" err="1">
                    <a:latin typeface="Helvetica" pitchFamily="2" charset="0"/>
                  </a:rPr>
                  <a:t>sigmas</a:t>
                </a:r>
                <a:r>
                  <a:rPr lang="en-US" sz="1900" dirty="0">
                    <a:latin typeface="Helvetica" pitchFamily="2" charset="0"/>
                  </a:rPr>
                  <a:t> represents the value of the Alarm variable.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67" t="-949" r="-424"/>
                </a:stretch>
              </a:blipFill>
            </p:spPr>
            <p:txBody>
              <a:bodyPr/>
              <a:lstStyle/>
              <a:p>
                <a:r>
                  <a:rPr lang="en-US">
                    <a:noFill/>
                  </a:rPr>
                  <a:t> </a:t>
                </a:r>
              </a:p>
            </p:txBody>
          </p:sp>
        </mc:Fallback>
      </mc:AlternateContent>
    </p:spTree>
    <p:extLst>
      <p:ext uri="{BB962C8B-B14F-4D97-AF65-F5344CB8AC3E}">
        <p14:creationId xmlns:p14="http://schemas.microsoft.com/office/powerpoint/2010/main" val="2788923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centerGroup"/>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r>
                        <a:rPr lang="en-US" sz="2000" i="1" smtClean="0">
                          <a:solidFill>
                            <a:schemeClr val="tx1"/>
                          </a:solidFill>
                          <a:latin typeface="Cambria Math" panose="02040503050406030204" pitchFamily="18" charset="0"/>
                        </a:rPr>
                        <m:t>𝛼</m:t>
                      </m:r>
                      <m:nary>
                        <m:naryPr>
                          <m:chr m:val="∑"/>
                          <m:supHide m:val="on"/>
                          <m:ctrlPr>
                            <a:rPr lang="en-US" sz="2000" i="1">
                              <a:solidFill>
                                <a:schemeClr val="tx1"/>
                              </a:solidFill>
                              <a:latin typeface="Cambria Math" panose="02040503050406030204" pitchFamily="18" charset="0"/>
                            </a:rPr>
                          </m:ctrlPr>
                        </m:naryPr>
                        <m:sub>
                          <m:r>
                            <m:rPr>
                              <m:brk m:alnAt="7"/>
                            </m:rPr>
                            <a:rPr lang="en-US" sz="2000" i="1">
                              <a:solidFill>
                                <a:schemeClr val="tx1"/>
                              </a:solidFill>
                              <a:latin typeface="Cambria Math" panose="02040503050406030204" pitchFamily="18" charset="0"/>
                            </a:rPr>
                            <m:t>𝑒</m:t>
                          </m:r>
                        </m:sub>
                        <m:sup/>
                        <m:e>
                          <m:nary>
                            <m:naryPr>
                              <m:chr m:val="∑"/>
                              <m:supHide m:val="on"/>
                              <m:ctrlPr>
                                <a:rPr lang="en-US" sz="2000" i="1" smtClean="0">
                                  <a:solidFill>
                                    <a:schemeClr val="tx1"/>
                                  </a:solidFill>
                                  <a:latin typeface="Cambria Math" panose="02040503050406030204" pitchFamily="18" charset="0"/>
                                </a:rPr>
                              </m:ctrlPr>
                            </m:naryPr>
                            <m:sub>
                              <m:r>
                                <a:rPr lang="en-US" sz="2000" i="1" smtClean="0">
                                  <a:solidFill>
                                    <a:schemeClr val="tx1"/>
                                  </a:solidFill>
                                  <a:latin typeface="Cambria Math" panose="02040503050406030204" pitchFamily="18" charset="0"/>
                                </a:rPr>
                                <m:t>𝑎</m:t>
                              </m:r>
                            </m:sub>
                            <m:sup/>
                            <m:e>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𝑏</m:t>
                                  </m:r>
                                </m:e>
                              </m:d>
                              <m:r>
                                <a:rPr lang="en-US" sz="2000" b="1">
                                  <a:solidFill>
                                    <a:schemeClr val="tx1"/>
                                  </a:solidFill>
                                  <a:latin typeface="Cambria Math" panose="02040503050406030204" pitchFamily="18" charset="0"/>
                                </a:rPr>
                                <m:t>𝐏</m:t>
                              </m:r>
                              <m:d>
                                <m:dPr>
                                  <m:ctrlPr>
                                    <a:rPr lang="en-US" sz="2000" i="1" smtClean="0">
                                      <a:solidFill>
                                        <a:schemeClr val="tx1"/>
                                      </a:solidFill>
                                      <a:latin typeface="Cambria Math" panose="02040503050406030204" pitchFamily="18" charset="0"/>
                                    </a:rPr>
                                  </m:ctrlPr>
                                </m:dPr>
                                <m:e>
                                  <m:r>
                                    <a:rPr lang="en-US" sz="2000" i="1" smtClean="0">
                                      <a:solidFill>
                                        <a:schemeClr val="tx1"/>
                                      </a:solidFill>
                                      <a:latin typeface="Cambria Math" panose="02040503050406030204" pitchFamily="18" charset="0"/>
                                    </a:rPr>
                                    <m:t>𝑗</m:t>
                                  </m:r>
                                  <m:r>
                                    <a:rPr lang="en-US" sz="2000" i="1" smtClean="0">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smtClean="0">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nary>
                        </m:e>
                      </m:nary>
                    </m:oMath>
                  </m:oMathPara>
                </a14:m>
                <a:endParaRPr lang="en-US" sz="2000" dirty="0"/>
              </a:p>
              <a:p>
                <a:pPr marL="0" indent="0">
                  <a:buNone/>
                </a:pPr>
                <a:endParaRPr lang="en-US" sz="2200" dirty="0">
                  <a:latin typeface="Helvetica" pitchFamily="2" charset="0"/>
                </a:endParaRPr>
              </a:p>
              <a:p>
                <a:r>
                  <a:rPr lang="en-US" sz="2200" dirty="0">
                    <a:latin typeface="Helvetica" pitchFamily="2" charset="0"/>
                  </a:rPr>
                  <a:t>Now we need to calculate the value of this equation.</a:t>
                </a:r>
              </a:p>
              <a:p>
                <a:pPr lvl="1"/>
                <a:r>
                  <a:rPr lang="en-US" sz="2000" dirty="0">
                    <a:latin typeface="Helvetica" pitchFamily="2" charset="0"/>
                  </a:rPr>
                  <a:t>Another quick note:</a:t>
                </a:r>
              </a:p>
              <a:p>
                <a:pPr lvl="2"/>
                <a:r>
                  <a:rPr lang="en-US" sz="1900" dirty="0">
                    <a:latin typeface="Helvetica" pitchFamily="2" charset="0"/>
                  </a:rPr>
                  <a:t>Don’t forget what the sigma represents here: it’s going to be looping through every possible value of </a:t>
                </a:r>
                <a:r>
                  <a:rPr lang="en-US" sz="1900" i="1" dirty="0">
                    <a:latin typeface="Helvetica" pitchFamily="2" charset="0"/>
                  </a:rPr>
                  <a:t>a</a:t>
                </a:r>
                <a:r>
                  <a:rPr lang="en-US" sz="1900" dirty="0">
                    <a:latin typeface="Helvetica" pitchFamily="2" charset="0"/>
                  </a:rPr>
                  <a:t> and </a:t>
                </a:r>
                <a:r>
                  <a:rPr lang="en-US" sz="1900" i="1" dirty="0">
                    <a:latin typeface="Helvetica" pitchFamily="2" charset="0"/>
                  </a:rPr>
                  <a:t>e</a:t>
                </a:r>
                <a:r>
                  <a:rPr lang="en-US" sz="1900" dirty="0">
                    <a:latin typeface="Helvetica" pitchFamily="2" charset="0"/>
                  </a:rPr>
                  <a:t>. You can kind of think of it as a nested for loop!</a:t>
                </a:r>
              </a:p>
              <a:p>
                <a:pPr lvl="3"/>
                <a:r>
                  <a:rPr lang="en-US" sz="1900" dirty="0">
                    <a:latin typeface="Helvetica" pitchFamily="2" charset="0"/>
                  </a:rPr>
                  <a:t>We go into ‘</a:t>
                </a:r>
                <a:r>
                  <a:rPr lang="en-US" sz="1900" i="1" dirty="0">
                    <a:latin typeface="Helvetica" pitchFamily="2" charset="0"/>
                  </a:rPr>
                  <a:t>e</a:t>
                </a:r>
                <a:r>
                  <a:rPr lang="en-US" sz="1900" dirty="0">
                    <a:latin typeface="Helvetica" pitchFamily="2" charset="0"/>
                  </a:rPr>
                  <a:t>’ with the outer sigma, and then the inner sigma will loop through </a:t>
                </a:r>
                <a:r>
                  <a:rPr lang="en-US" sz="1900" i="1" dirty="0">
                    <a:latin typeface="Helvetica" pitchFamily="2" charset="0"/>
                  </a:rPr>
                  <a:t>a</a:t>
                </a:r>
                <a:r>
                  <a:rPr lang="en-US" sz="1900" dirty="0">
                    <a:latin typeface="Helvetica" pitchFamily="2" charset="0"/>
                  </a:rPr>
                  <a:t> and </a:t>
                </a:r>
                <a14:m>
                  <m:oMath xmlns:m="http://schemas.openxmlformats.org/officeDocument/2006/math">
                    <m:r>
                      <a:rPr lang="en-US" sz="1800" i="0" smtClean="0">
                        <a:latin typeface="Cambria Math" panose="02040503050406030204" pitchFamily="18" charset="0"/>
                      </a:rPr>
                      <m:t>¬</m:t>
                    </m:r>
                  </m:oMath>
                </a14:m>
                <a:r>
                  <a:rPr lang="en-US" sz="1900" dirty="0">
                    <a:latin typeface="Helvetica" pitchFamily="2" charset="0"/>
                  </a:rPr>
                  <a:t>a</a:t>
                </a:r>
              </a:p>
              <a:p>
                <a:pPr lvl="3"/>
                <a:r>
                  <a:rPr lang="en-US" sz="1900" dirty="0">
                    <a:latin typeface="Helvetica" pitchFamily="2" charset="0"/>
                  </a:rPr>
                  <a:t>Then we go into the </a:t>
                </a:r>
                <a14:m>
                  <m:oMath xmlns:m="http://schemas.openxmlformats.org/officeDocument/2006/math">
                    <m:r>
                      <a:rPr lang="en-US" sz="1800" i="1" smtClean="0">
                        <a:latin typeface="Cambria Math" panose="02040503050406030204" pitchFamily="18" charset="0"/>
                      </a:rPr>
                      <m:t>¬</m:t>
                    </m:r>
                  </m:oMath>
                </a14:m>
                <a:r>
                  <a:rPr lang="en-US" sz="1900" i="1" dirty="0">
                    <a:latin typeface="Helvetica" pitchFamily="2" charset="0"/>
                  </a:rPr>
                  <a:t>e</a:t>
                </a:r>
                <a:r>
                  <a:rPr lang="en-US" sz="1900" dirty="0">
                    <a:latin typeface="Helvetica" pitchFamily="2" charset="0"/>
                  </a:rPr>
                  <a:t> case of the outer sigma, and once again loop through </a:t>
                </a:r>
                <a:r>
                  <a:rPr lang="en-US" sz="1900" i="1" dirty="0">
                    <a:latin typeface="Helvetica" pitchFamily="2" charset="0"/>
                  </a:rPr>
                  <a:t>a </a:t>
                </a:r>
                <a:r>
                  <a:rPr lang="en-US" sz="1900" dirty="0">
                    <a:latin typeface="Helvetica" pitchFamily="2" charset="0"/>
                  </a:rPr>
                  <a:t>and </a:t>
                </a:r>
                <a14:m>
                  <m:oMath xmlns:m="http://schemas.openxmlformats.org/officeDocument/2006/math">
                    <m:r>
                      <a:rPr lang="en-US" sz="1800" i="1">
                        <a:latin typeface="Cambria Math" panose="02040503050406030204" pitchFamily="18" charset="0"/>
                      </a:rPr>
                      <m:t>¬</m:t>
                    </m:r>
                    <m:r>
                      <a:rPr lang="en-US" sz="1900" b="0" i="1" smtClean="0">
                        <a:latin typeface="Cambria Math" panose="02040503050406030204" pitchFamily="18" charset="0"/>
                      </a:rPr>
                      <m:t>𝑎</m:t>
                    </m:r>
                  </m:oMath>
                </a14:m>
                <a:endParaRPr lang="en-US" sz="19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67" t="-949" r="-424" b="-1424"/>
                </a:stretch>
              </a:blipFill>
            </p:spPr>
            <p:txBody>
              <a:bodyPr/>
              <a:lstStyle/>
              <a:p>
                <a:r>
                  <a:rPr lang="en-US">
                    <a:noFill/>
                  </a:rPr>
                  <a:t> </a:t>
                </a:r>
              </a:p>
            </p:txBody>
          </p:sp>
        </mc:Fallback>
      </mc:AlternateContent>
    </p:spTree>
    <p:extLst>
      <p:ext uri="{BB962C8B-B14F-4D97-AF65-F5344CB8AC3E}">
        <p14:creationId xmlns:p14="http://schemas.microsoft.com/office/powerpoint/2010/main" val="1965826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smtClean="0">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𝑎</m:t>
                              </m:r>
                            </m:sub>
                            <m:sup/>
                            <m:e>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𝑏</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nary>
                        </m:e>
                      </m:nary>
                    </m:oMath>
                  </m:oMathPara>
                </a14:m>
                <a:endParaRPr lang="en-US" sz="2000" dirty="0"/>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818"/>
                </a:stretch>
              </a:blipFill>
            </p:spPr>
            <p:txBody>
              <a:bodyPr/>
              <a:lstStyle/>
              <a:p>
                <a:r>
                  <a:rPr lang="en-US">
                    <a:noFill/>
                  </a:rPr>
                  <a:t> </a:t>
                </a:r>
              </a:p>
            </p:txBody>
          </p:sp>
        </mc:Fallback>
      </mc:AlternateContent>
    </p:spTree>
    <p:extLst>
      <p:ext uri="{BB962C8B-B14F-4D97-AF65-F5344CB8AC3E}">
        <p14:creationId xmlns:p14="http://schemas.microsoft.com/office/powerpoint/2010/main" val="2911442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𝑎</m:t>
                              </m:r>
                            </m:sub>
                            <m:sup/>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nary>
                        </m:e>
                      </m:nary>
                    </m:oMath>
                  </m:oMathPara>
                </a14:m>
                <a:endParaRPr lang="en-US" sz="2000" dirty="0"/>
              </a:p>
              <a:p>
                <a:pPr marL="0" indent="0">
                  <a:buNone/>
                </a:pPr>
                <a:endParaRPr lang="en-US" sz="2000" dirty="0"/>
              </a:p>
              <a:p>
                <a:pPr marL="0" indent="0">
                  <a:buNone/>
                </a:pPr>
                <a:r>
                  <a:rPr lang="en-US" sz="2000" dirty="0">
                    <a:latin typeface="Helvetica" pitchFamily="2" charset="0"/>
                  </a:rPr>
                  <a:t>The probability distribution of just a single value of a single variable is a number. It’s just the same </a:t>
                </a:r>
                <a:r>
                  <a:rPr lang="en-US" sz="2000" i="1" dirty="0">
                    <a:latin typeface="Helvetica" pitchFamily="2" charset="0"/>
                  </a:rPr>
                  <a:t>as P(b)</a:t>
                </a:r>
                <a:r>
                  <a:rPr lang="en-US" sz="2000" dirty="0">
                    <a:latin typeface="Helvetica" pitchFamily="2" charset="0"/>
                  </a:rPr>
                  <a:t>. The probability of a burglary is 0.001 (from the table)</a:t>
                </a:r>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810" r="-7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5CDE371-89FB-0B44-BCBE-D85AB704930C}"/>
              </a:ext>
            </a:extLst>
          </p:cNvPr>
          <p:cNvSpPr txBox="1"/>
          <p:nvPr/>
        </p:nvSpPr>
        <p:spPr>
          <a:xfrm>
            <a:off x="7979079" y="989556"/>
            <a:ext cx="1437701" cy="369332"/>
          </a:xfrm>
          <a:prstGeom prst="rect">
            <a:avLst/>
          </a:prstGeom>
          <a:noFill/>
        </p:spPr>
        <p:txBody>
          <a:bodyPr wrap="none" rtlCol="0">
            <a:spAutoFit/>
          </a:bodyPr>
          <a:lstStyle/>
          <a:p>
            <a:r>
              <a:rPr lang="en-US" b="1" dirty="0"/>
              <a:t>P</a:t>
            </a:r>
            <a:r>
              <a:rPr lang="en-US" dirty="0"/>
              <a:t>(</a:t>
            </a:r>
            <a:r>
              <a:rPr lang="en-US" i="1" dirty="0"/>
              <a:t>b</a:t>
            </a:r>
            <a:r>
              <a:rPr lang="en-US" dirty="0"/>
              <a:t>) = 0.001</a:t>
            </a:r>
          </a:p>
        </p:txBody>
      </p:sp>
    </p:spTree>
    <p:extLst>
      <p:ext uri="{BB962C8B-B14F-4D97-AF65-F5344CB8AC3E}">
        <p14:creationId xmlns:p14="http://schemas.microsoft.com/office/powerpoint/2010/main" val="3917949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10000"/>
              </a:bodyPr>
              <a:lstStyle/>
              <a:p>
                <a:r>
                  <a:rPr lang="en-US" sz="2400" dirty="0">
                    <a:latin typeface="Helvetica" pitchFamily="2" charset="0"/>
                  </a:rPr>
                  <a:t>OK… that was the easy part…</a:t>
                </a:r>
              </a:p>
              <a:p>
                <a:endParaRPr lang="en-US" sz="2400"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𝑎</m:t>
                              </m:r>
                            </m:sub>
                            <m:sup/>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nary>
                        </m:e>
                      </m:nary>
                    </m:oMath>
                  </m:oMathPara>
                </a14:m>
                <a:endParaRPr lang="en-US" sz="2000" dirty="0"/>
              </a:p>
              <a:p>
                <a:pPr marL="0" indent="0">
                  <a:buNone/>
                </a:pPr>
                <a:endParaRPr lang="en-US" sz="2000" dirty="0"/>
              </a:p>
              <a:p>
                <a:pPr marL="0" indent="0">
                  <a:buNone/>
                </a:pPr>
                <a:r>
                  <a:rPr lang="en-US" sz="2000" dirty="0">
                    <a:latin typeface="Helvetica" pitchFamily="2" charset="0"/>
                  </a:rPr>
                  <a:t>Note how every other term includes either e or a. And those are the variables that we’re looping through all values for (because we don’t know if there was an Earthquake or if the Alarm went off).</a:t>
                </a:r>
              </a:p>
              <a:p>
                <a:pPr marL="0" indent="0">
                  <a:buNone/>
                </a:pPr>
                <a:endParaRPr lang="en-US" sz="2000" dirty="0">
                  <a:latin typeface="Helvetica" pitchFamily="2" charset="0"/>
                </a:endParaRPr>
              </a:p>
              <a:p>
                <a:pPr marL="0" indent="0">
                  <a:buNone/>
                </a:pPr>
                <a:r>
                  <a:rPr lang="en-US" sz="2000" dirty="0">
                    <a:latin typeface="Helvetica" pitchFamily="2" charset="0"/>
                  </a:rPr>
                  <a:t> That means we’ll need to expand the </a:t>
                </a:r>
                <a:r>
                  <a:rPr lang="en-US" sz="2000" dirty="0" err="1">
                    <a:latin typeface="Helvetica" pitchFamily="2" charset="0"/>
                  </a:rPr>
                  <a:t>sigmas</a:t>
                </a:r>
                <a:r>
                  <a:rPr lang="en-US" sz="2000" dirty="0">
                    <a:latin typeface="Helvetica" pitchFamily="2" charset="0"/>
                  </a:rPr>
                  <a:t>. We’ll start with a. Take a deep breath, it’s not so bad!</a:t>
                </a:r>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5549" b="-131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5CDE371-89FB-0B44-BCBE-D85AB704930C}"/>
              </a:ext>
            </a:extLst>
          </p:cNvPr>
          <p:cNvSpPr txBox="1"/>
          <p:nvPr/>
        </p:nvSpPr>
        <p:spPr>
          <a:xfrm>
            <a:off x="7979079" y="989556"/>
            <a:ext cx="1437701" cy="369332"/>
          </a:xfrm>
          <a:prstGeom prst="rect">
            <a:avLst/>
          </a:prstGeom>
          <a:noFill/>
        </p:spPr>
        <p:txBody>
          <a:bodyPr wrap="none" rtlCol="0">
            <a:spAutoFit/>
          </a:bodyPr>
          <a:lstStyle/>
          <a:p>
            <a:r>
              <a:rPr lang="en-US" b="1" dirty="0"/>
              <a:t>P</a:t>
            </a:r>
            <a:r>
              <a:rPr lang="en-US" dirty="0"/>
              <a:t>(</a:t>
            </a:r>
            <a:r>
              <a:rPr lang="en-US" i="1" dirty="0"/>
              <a:t>b</a:t>
            </a:r>
            <a:r>
              <a:rPr lang="en-US" dirty="0"/>
              <a:t>) = 0.001</a:t>
            </a:r>
          </a:p>
        </p:txBody>
      </p:sp>
      <p:sp>
        <p:nvSpPr>
          <p:cNvPr id="5" name="Rectangle 4">
            <a:extLst>
              <a:ext uri="{FF2B5EF4-FFF2-40B4-BE49-F238E27FC236}">
                <a16:creationId xmlns:a16="http://schemas.microsoft.com/office/drawing/2014/main" id="{1B104C3F-D5F9-88F9-F056-32DB049E33A6}"/>
              </a:ext>
            </a:extLst>
          </p:cNvPr>
          <p:cNvSpPr/>
          <p:nvPr/>
        </p:nvSpPr>
        <p:spPr>
          <a:xfrm>
            <a:off x="2530929" y="3423775"/>
            <a:ext cx="3222171" cy="604157"/>
          </a:xfrm>
          <a:prstGeom prst="rect">
            <a:avLst/>
          </a:prstGeom>
          <a:solidFill>
            <a:srgbClr val="FFFF00">
              <a:alpha val="2484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536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878114" cy="4754880"/>
              </a:xfrm>
            </p:spPr>
            <p:txBody>
              <a:bodyPr>
                <a:normAutofit/>
              </a:bodyPr>
              <a:lstStyle/>
              <a:p>
                <a:r>
                  <a:rPr lang="en-US" sz="2400" dirty="0">
                    <a:latin typeface="Helvetica" pitchFamily="2" charset="0"/>
                  </a:rPr>
                  <a:t>OK! It’s a lot of symbols, but it’s OK! You can see how we got here!</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eqArr>
                            <m:eqArrPr>
                              <m:ctrlPr>
                                <a:rPr lang="en-US" sz="2000" i="1">
                                  <a:latin typeface="Cambria Math" panose="02040503050406030204" pitchFamily="18" charset="0"/>
                                </a:rPr>
                              </m:ctrlPr>
                            </m:eqArr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r>
                                <a:rPr lang="en-US" sz="2000" i="1">
                                  <a:latin typeface="Cambria Math" panose="02040503050406030204" pitchFamily="18" charset="0"/>
                                </a:rPr>
                                <m:t>+</m:t>
                              </m:r>
                            </m:e>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eqArr>
                        </m:e>
                      </m:nary>
                    </m:oMath>
                  </m:oMathPara>
                </a14:m>
                <a:endParaRPr lang="en-US" sz="2000" dirty="0"/>
              </a:p>
              <a:p>
                <a:pPr marL="0" indent="0">
                  <a:buNone/>
                </a:pPr>
                <a:r>
                  <a:rPr lang="en-US" sz="2000" dirty="0">
                    <a:latin typeface="Helvetica" pitchFamily="2" charset="0"/>
                  </a:rPr>
                  <a:t>We remove the sigma for </a:t>
                </a:r>
                <a:r>
                  <a:rPr lang="en-US" sz="2000" i="1" dirty="0">
                    <a:latin typeface="Helvetica" pitchFamily="2" charset="0"/>
                  </a:rPr>
                  <a:t>a</a:t>
                </a:r>
                <a:r>
                  <a:rPr lang="en-US" sz="2000" dirty="0">
                    <a:latin typeface="Helvetica" pitchFamily="2" charset="0"/>
                  </a:rPr>
                  <a:t>. </a:t>
                </a:r>
              </a:p>
              <a:p>
                <a:pPr marL="0" indent="0">
                  <a:buNone/>
                </a:pPr>
                <a:r>
                  <a:rPr lang="en-US" sz="2000" dirty="0">
                    <a:latin typeface="Helvetica" pitchFamily="2" charset="0"/>
                  </a:rPr>
                  <a:t>Recall: it represents looping through each possible value </a:t>
                </a:r>
                <a:r>
                  <a:rPr lang="en-US" sz="2000" i="1" dirty="0">
                    <a:latin typeface="Helvetica" pitchFamily="2" charset="0"/>
                  </a:rPr>
                  <a:t>a</a:t>
                </a:r>
                <a:r>
                  <a:rPr lang="en-US" sz="2000" dirty="0">
                    <a:latin typeface="Helvetica" pitchFamily="2" charset="0"/>
                  </a:rPr>
                  <a:t> can have.</a:t>
                </a:r>
              </a:p>
              <a:p>
                <a:pPr marL="0" indent="0">
                  <a:buNone/>
                </a:pPr>
                <a:r>
                  <a:rPr lang="en-US" sz="2000" dirty="0">
                    <a:latin typeface="Helvetica" pitchFamily="2" charset="0"/>
                  </a:rPr>
                  <a:t>In this problem, there are two values: a (for the alarm *did* happen) and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a (the alarm didn’t)</a:t>
                </a:r>
              </a:p>
              <a:p>
                <a:pPr marL="0" indent="0">
                  <a:buNone/>
                </a:pPr>
                <a:r>
                  <a:rPr lang="en-US" sz="2000" dirty="0">
                    <a:latin typeface="Helvetica" pitchFamily="2" charset="0"/>
                  </a:rPr>
                  <a:t>That is, we sum together this expression: </a:t>
                </a:r>
                <a14:m>
                  <m:oMath xmlns:m="http://schemas.openxmlformats.org/officeDocument/2006/math">
                    <m:r>
                      <a:rPr lang="en-US" sz="2400" i="1">
                        <a:latin typeface="Cambria Math" panose="02040503050406030204" pitchFamily="18" charset="0"/>
                      </a:rPr>
                      <m:t>0.001</m:t>
                    </m:r>
                    <m:r>
                      <a:rPr lang="en-US" sz="2400" b="1" i="1">
                        <a:latin typeface="Cambria Math" panose="02040503050406030204" pitchFamily="18" charset="0"/>
                      </a:rPr>
                      <m:t>⋅</m:t>
                    </m:r>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𝑎</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𝑎</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𝑒</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𝑒</m:t>
                        </m:r>
                      </m:e>
                    </m:d>
                  </m:oMath>
                </a14:m>
                <a:r>
                  <a:rPr lang="en-US" sz="2200" dirty="0">
                    <a:latin typeface="Helvetica" pitchFamily="2" charset="0"/>
                  </a:rPr>
                  <a:t> for the two possible values that a can take.</a:t>
                </a:r>
              </a:p>
              <a:p>
                <a:pPr marL="0" indent="0">
                  <a:buNone/>
                </a:pPr>
                <a:r>
                  <a:rPr lang="en-US" sz="2200" dirty="0">
                    <a:latin typeface="Helvetica" pitchFamily="2" charset="0"/>
                  </a:rPr>
                  <a:t>i.e.: </a:t>
                </a:r>
                <a14:m>
                  <m:oMath xmlns:m="http://schemas.openxmlformats.org/officeDocument/2006/math">
                    <m:r>
                      <a:rPr lang="en-US" sz="2000" i="1" smtClean="0">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oMath>
                </a14:m>
                <a:r>
                  <a:rPr lang="en-US" sz="2000" dirty="0">
                    <a:latin typeface="Helvetica" pitchFamily="2" charset="0"/>
                  </a:rPr>
                  <a:t>  * </a:t>
                </a:r>
                <a14:m>
                  <m:oMath xmlns:m="http://schemas.openxmlformats.org/officeDocument/2006/math">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oMath>
                </a14:m>
                <a:r>
                  <a:rPr lang="en-US" sz="2000" dirty="0">
                    <a:latin typeface="Helvetica" pitchFamily="2" charset="0"/>
                  </a:rPr>
                  <a:t> </a:t>
                </a: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10878114" cy="4754880"/>
              </a:xfrm>
              <a:blipFill>
                <a:blip r:embed="rId3"/>
                <a:stretch>
                  <a:fillRect l="-6301" t="-2400" r="-583" b="-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3186BB-2377-6242-9F5E-E35D52A5FF45}"/>
                  </a:ext>
                </a:extLst>
              </p:cNvPr>
              <p:cNvSpPr txBox="1"/>
              <p:nvPr/>
            </p:nvSpPr>
            <p:spPr>
              <a:xfrm>
                <a:off x="3682652" y="390830"/>
                <a:ext cx="826226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0.001</m:t>
                          </m:r>
                          <m:r>
                            <a:rPr lang="en-US" b="1" i="1">
                              <a:latin typeface="Cambria Math" panose="02040503050406030204" pitchFamily="18" charset="0"/>
                            </a:rPr>
                            <m:t>⋅</m:t>
                          </m:r>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𝑒</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𝑒</m:t>
                              </m:r>
                            </m:e>
                          </m:d>
                        </m:e>
                      </m:nary>
                      <m:r>
                        <a:rPr lang="en-US" b="0" i="1" smtClean="0">
                          <a:latin typeface="Cambria Math" panose="02040503050406030204" pitchFamily="18" charset="0"/>
                        </a:rPr>
                        <m:t>=</m:t>
                      </m:r>
                      <m:eqArr>
                        <m:eqArrPr>
                          <m:ctrlPr>
                            <a:rPr lang="en-US" i="1">
                              <a:latin typeface="Cambria Math" panose="02040503050406030204" pitchFamily="18" charset="0"/>
                            </a:rPr>
                          </m:ctrlPr>
                        </m:eqArrPr>
                        <m:e>
                          <m:r>
                            <a:rPr lang="en-US" i="1">
                              <a:latin typeface="Cambria Math" panose="02040503050406030204" pitchFamily="18" charset="0"/>
                            </a:rPr>
                            <m:t>0.001</m:t>
                          </m:r>
                          <m:r>
                            <a:rPr lang="en-US" b="1" i="1">
                              <a:latin typeface="Cambria Math" panose="02040503050406030204" pitchFamily="18" charset="0"/>
                            </a:rPr>
                            <m:t>⋅</m:t>
                          </m:r>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𝑒</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𝑒</m:t>
                              </m:r>
                            </m:e>
                          </m:d>
                          <m:r>
                            <a:rPr lang="en-US" i="1">
                              <a:latin typeface="Cambria Math" panose="02040503050406030204" pitchFamily="18" charset="0"/>
                            </a:rPr>
                            <m:t>+</m:t>
                          </m:r>
                        </m:e>
                        <m:e>
                          <m:r>
                            <a:rPr lang="en-US" i="1">
                              <a:latin typeface="Cambria Math" panose="02040503050406030204" pitchFamily="18" charset="0"/>
                            </a:rPr>
                            <m:t>0.001</m:t>
                          </m:r>
                          <m:r>
                            <a:rPr lang="en-US" b="1" i="1">
                              <a:latin typeface="Cambria Math" panose="02040503050406030204" pitchFamily="18" charset="0"/>
                            </a:rPr>
                            <m:t>⋅</m:t>
                          </m:r>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𝑒</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𝑒</m:t>
                              </m:r>
                            </m:e>
                          </m:d>
                        </m:e>
                      </m:eqArr>
                    </m:oMath>
                  </m:oMathPara>
                </a14:m>
                <a:endParaRPr lang="en-US" dirty="0"/>
              </a:p>
            </p:txBody>
          </p:sp>
        </mc:Choice>
        <mc:Fallback xmlns="">
          <p:sp>
            <p:nvSpPr>
              <p:cNvPr id="4" name="TextBox 3">
                <a:extLst>
                  <a:ext uri="{FF2B5EF4-FFF2-40B4-BE49-F238E27FC236}">
                    <a16:creationId xmlns:a16="http://schemas.microsoft.com/office/drawing/2014/main" id="{6C3186BB-2377-6242-9F5E-E35D52A5FF45}"/>
                  </a:ext>
                </a:extLst>
              </p:cNvPr>
              <p:cNvSpPr txBox="1">
                <a:spLocks noRot="1" noChangeAspect="1" noMove="1" noResize="1" noEditPoints="1" noAdjustHandles="1" noChangeArrowheads="1" noChangeShapeType="1" noTextEdit="1"/>
              </p:cNvSpPr>
              <p:nvPr/>
            </p:nvSpPr>
            <p:spPr>
              <a:xfrm>
                <a:off x="3682652" y="390830"/>
                <a:ext cx="8262262" cy="764505"/>
              </a:xfrm>
              <a:prstGeom prst="rect">
                <a:avLst/>
              </a:prstGeom>
              <a:blipFill>
                <a:blip r:embed="rId4"/>
                <a:stretch>
                  <a:fillRect l="-8589" t="-119355" b="-166129"/>
                </a:stretch>
              </a:blipFill>
            </p:spPr>
            <p:txBody>
              <a:bodyPr/>
              <a:lstStyle/>
              <a:p>
                <a:r>
                  <a:rPr lang="en-US">
                    <a:noFill/>
                  </a:rPr>
                  <a:t> </a:t>
                </a:r>
              </a:p>
            </p:txBody>
          </p:sp>
        </mc:Fallback>
      </mc:AlternateContent>
    </p:spTree>
    <p:extLst>
      <p:ext uri="{BB962C8B-B14F-4D97-AF65-F5344CB8AC3E}">
        <p14:creationId xmlns:p14="http://schemas.microsoft.com/office/powerpoint/2010/main" val="1815382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𝑊𝑒𝑎𝑡h𝑒𝑟</m:t>
                      </m:r>
                    </m:oMath>
                  </m:oMathPara>
                </a14:m>
                <a:endParaRPr lang="en-US" dirty="0">
                  <a:solidFill>
                    <a:srgbClr val="FF0000"/>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748887" y="1882071"/>
            <a:ext cx="5347113" cy="923330"/>
          </a:xfrm>
          <a:prstGeom prst="rect">
            <a:avLst/>
          </a:prstGeom>
          <a:noFill/>
        </p:spPr>
        <p:txBody>
          <a:bodyPr wrap="square" rtlCol="0">
            <a:spAutoFit/>
          </a:bodyPr>
          <a:lstStyle/>
          <a:p>
            <a:r>
              <a:rPr lang="en-US" dirty="0">
                <a:latin typeface="Helvetica" pitchFamily="2" charset="0"/>
              </a:rPr>
              <a:t>Notice how Weather is disconnected from the rest of the network, because it is not related to the other variables!</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42"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p:graphicFrame>
        <p:nvGraphicFramePr>
          <p:cNvPr id="15" name="Table 14">
            <a:extLst>
              <a:ext uri="{FF2B5EF4-FFF2-40B4-BE49-F238E27FC236}">
                <a16:creationId xmlns:a16="http://schemas.microsoft.com/office/drawing/2014/main" id="{BE11B396-2CEC-E043-9547-E550C11A342C}"/>
              </a:ext>
            </a:extLst>
          </p:cNvPr>
          <p:cNvGraphicFramePr>
            <a:graphicFrameLocks noGrp="1"/>
          </p:cNvGraphicFramePr>
          <p:nvPr>
            <p:extLst>
              <p:ext uri="{D42A27DB-BD31-4B8C-83A1-F6EECF244321}">
                <p14:modId xmlns:p14="http://schemas.microsoft.com/office/powerpoint/2010/main" val="4234989636"/>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1033192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878114" cy="4754880"/>
              </a:xfrm>
            </p:spPr>
            <p:txBody>
              <a:bodyPr>
                <a:normAutofit/>
              </a:bodyPr>
              <a:lstStyle/>
              <a:p>
                <a:r>
                  <a:rPr lang="en-US" sz="2400" dirty="0">
                    <a:latin typeface="Helvetica" pitchFamily="2" charset="0"/>
                  </a:rPr>
                  <a:t>You with me so far…?</a:t>
                </a:r>
              </a:p>
              <a:p>
                <a:r>
                  <a:rPr lang="en-US" sz="2400" dirty="0">
                    <a:latin typeface="Helvetica" pitchFamily="2" charset="0"/>
                  </a:rPr>
                  <a:t>We’re going to do it again for e!</a:t>
                </a:r>
                <a:endParaRPr lang="en-US" sz="2000" b="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𝑒</m:t>
                          </m:r>
                        </m:sub>
                        <m:sup/>
                        <m:e>
                          <m:eqArr>
                            <m:eqArrPr>
                              <m:ctrlPr>
                                <a:rPr lang="en-US" sz="2000" i="1">
                                  <a:latin typeface="Cambria Math" panose="02040503050406030204" pitchFamily="18" charset="0"/>
                                </a:rPr>
                              </m:ctrlPr>
                            </m:eqArr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r>
                                <a:rPr lang="en-US" sz="2000" i="1">
                                  <a:latin typeface="Cambria Math" panose="02040503050406030204" pitchFamily="18" charset="0"/>
                                </a:rPr>
                                <m:t>+</m:t>
                              </m:r>
                            </m:e>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eqArr>
                        </m:e>
                      </m:nary>
                    </m:oMath>
                  </m:oMathPara>
                </a14:m>
                <a:endParaRPr lang="en-US" sz="2000" dirty="0"/>
              </a:p>
              <a:p>
                <a:pPr marL="0" indent="0">
                  <a:buNone/>
                </a:pPr>
                <a:r>
                  <a:rPr lang="en-US" sz="2000" dirty="0"/>
                  <a:t>This expression: </a:t>
                </a:r>
                <a14:m>
                  <m:oMath xmlns:m="http://schemas.openxmlformats.org/officeDocument/2006/math">
                    <m:r>
                      <a:rPr lang="en-US" sz="2000" i="1" smtClean="0">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oMath>
                </a14:m>
                <a:r>
                  <a:rPr lang="en-US" sz="2000" dirty="0"/>
                  <a:t> is going to be expanded into two cases (the ‘e’ version and the </a:t>
                </a:r>
                <a14:m>
                  <m:oMath xmlns:m="http://schemas.openxmlformats.org/officeDocument/2006/math">
                    <m:r>
                      <a:rPr lang="en-US" sz="2000" i="1">
                        <a:latin typeface="Cambria Math" panose="02040503050406030204" pitchFamily="18" charset="0"/>
                      </a:rPr>
                      <m:t>¬</m:t>
                    </m:r>
                  </m:oMath>
                </a14:m>
                <a:r>
                  <a:rPr lang="en-US" sz="2000" dirty="0"/>
                  <a:t>e version).</a:t>
                </a:r>
              </a:p>
              <a:p>
                <a:pPr marL="0" indent="0">
                  <a:buNone/>
                </a:pPr>
                <a:r>
                  <a:rPr lang="en-US" sz="2000" dirty="0"/>
                  <a:t>And this other expression: </a:t>
                </a:r>
                <a14:m>
                  <m:oMath xmlns:m="http://schemas.openxmlformats.org/officeDocument/2006/math">
                    <m:r>
                      <a:rPr lang="en-US" sz="2000" i="1" smtClean="0">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oMath>
                </a14:m>
                <a:r>
                  <a:rPr lang="en-US" sz="2000" dirty="0"/>
                  <a:t> will too!</a:t>
                </a:r>
              </a:p>
              <a:p>
                <a:pPr marL="0" indent="0">
                  <a:buNone/>
                </a:pPr>
                <a:r>
                  <a:rPr lang="en-US" sz="2000" dirty="0"/>
                  <a:t>For a total of four expressions!</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10878114" cy="4754880"/>
              </a:xfrm>
              <a:blipFill>
                <a:blip r:embed="rId3"/>
                <a:stretch>
                  <a:fillRect l="-63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C3186BB-2377-6242-9F5E-E35D52A5FF45}"/>
                  </a:ext>
                </a:extLst>
              </p:cNvPr>
              <p:cNvSpPr txBox="1"/>
              <p:nvPr/>
            </p:nvSpPr>
            <p:spPr>
              <a:xfrm>
                <a:off x="3682652" y="390830"/>
                <a:ext cx="826226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0.001</m:t>
                          </m:r>
                          <m:r>
                            <a:rPr lang="en-US" b="1" i="1">
                              <a:latin typeface="Cambria Math" panose="02040503050406030204" pitchFamily="18" charset="0"/>
                            </a:rPr>
                            <m:t>⋅</m:t>
                          </m:r>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𝑒</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𝑒</m:t>
                              </m:r>
                            </m:e>
                          </m:d>
                        </m:e>
                      </m:nary>
                      <m:r>
                        <a:rPr lang="en-US" b="0" i="1" smtClean="0">
                          <a:latin typeface="Cambria Math" panose="02040503050406030204" pitchFamily="18" charset="0"/>
                        </a:rPr>
                        <m:t>=</m:t>
                      </m:r>
                      <m:eqArr>
                        <m:eqArrPr>
                          <m:ctrlPr>
                            <a:rPr lang="en-US" i="1">
                              <a:latin typeface="Cambria Math" panose="02040503050406030204" pitchFamily="18" charset="0"/>
                            </a:rPr>
                          </m:ctrlPr>
                        </m:eqArrPr>
                        <m:e>
                          <m:r>
                            <a:rPr lang="en-US" i="1">
                              <a:latin typeface="Cambria Math" panose="02040503050406030204" pitchFamily="18" charset="0"/>
                            </a:rPr>
                            <m:t>0.001</m:t>
                          </m:r>
                          <m:r>
                            <a:rPr lang="en-US" b="1" i="1">
                              <a:latin typeface="Cambria Math" panose="02040503050406030204" pitchFamily="18" charset="0"/>
                            </a:rPr>
                            <m:t>⋅</m:t>
                          </m:r>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𝑒</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𝑒</m:t>
                              </m:r>
                            </m:e>
                          </m:d>
                          <m:r>
                            <a:rPr lang="en-US" i="1">
                              <a:latin typeface="Cambria Math" panose="02040503050406030204" pitchFamily="18" charset="0"/>
                            </a:rPr>
                            <m:t>+</m:t>
                          </m:r>
                        </m:e>
                        <m:e>
                          <m:r>
                            <a:rPr lang="en-US" i="1">
                              <a:latin typeface="Cambria Math" panose="02040503050406030204" pitchFamily="18" charset="0"/>
                            </a:rPr>
                            <m:t>0.001</m:t>
                          </m:r>
                          <m:r>
                            <a:rPr lang="en-US" b="1" i="1">
                              <a:latin typeface="Cambria Math" panose="02040503050406030204" pitchFamily="18" charset="0"/>
                            </a:rPr>
                            <m:t>⋅</m:t>
                          </m:r>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𝑒</m:t>
                              </m:r>
                            </m:e>
                          </m:d>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𝑒</m:t>
                              </m:r>
                            </m:e>
                          </m:d>
                        </m:e>
                      </m:eqArr>
                    </m:oMath>
                  </m:oMathPara>
                </a14:m>
                <a:endParaRPr lang="en-US" dirty="0"/>
              </a:p>
            </p:txBody>
          </p:sp>
        </mc:Choice>
        <mc:Fallback>
          <p:sp>
            <p:nvSpPr>
              <p:cNvPr id="4" name="TextBox 3">
                <a:extLst>
                  <a:ext uri="{FF2B5EF4-FFF2-40B4-BE49-F238E27FC236}">
                    <a16:creationId xmlns:a16="http://schemas.microsoft.com/office/drawing/2014/main" id="{6C3186BB-2377-6242-9F5E-E35D52A5FF45}"/>
                  </a:ext>
                </a:extLst>
              </p:cNvPr>
              <p:cNvSpPr txBox="1">
                <a:spLocks noRot="1" noChangeAspect="1" noMove="1" noResize="1" noEditPoints="1" noAdjustHandles="1" noChangeArrowheads="1" noChangeShapeType="1" noTextEdit="1"/>
              </p:cNvSpPr>
              <p:nvPr/>
            </p:nvSpPr>
            <p:spPr>
              <a:xfrm>
                <a:off x="3682652" y="390830"/>
                <a:ext cx="8262262" cy="764505"/>
              </a:xfrm>
              <a:prstGeom prst="rect">
                <a:avLst/>
              </a:prstGeom>
              <a:blipFill>
                <a:blip r:embed="rId4"/>
                <a:stretch>
                  <a:fillRect l="-8589" t="-119355" b="-166129"/>
                </a:stretch>
              </a:blipFill>
            </p:spPr>
            <p:txBody>
              <a:bodyPr/>
              <a:lstStyle/>
              <a:p>
                <a:r>
                  <a:rPr lang="en-US">
                    <a:noFill/>
                  </a:rPr>
                  <a:t> </a:t>
                </a:r>
              </a:p>
            </p:txBody>
          </p:sp>
        </mc:Fallback>
      </mc:AlternateContent>
    </p:spTree>
    <p:extLst>
      <p:ext uri="{BB962C8B-B14F-4D97-AF65-F5344CB8AC3E}">
        <p14:creationId xmlns:p14="http://schemas.microsoft.com/office/powerpoint/2010/main" val="3088767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There we go! Our four expressions! </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a:p>
                <a:pPr marL="0" indent="0">
                  <a:buNone/>
                </a:pPr>
                <a:r>
                  <a:rPr lang="en-US" sz="2000" dirty="0">
                    <a:latin typeface="Helvetica" pitchFamily="2" charset="0"/>
                  </a:rPr>
                  <a:t>We do the same thing with the values for </a:t>
                </a:r>
                <a:r>
                  <a:rPr lang="en-US" sz="2000" i="1" dirty="0">
                    <a:latin typeface="Helvetica" pitchFamily="2" charset="0"/>
                  </a:rPr>
                  <a:t>E</a:t>
                </a:r>
                <a:r>
                  <a:rPr lang="en-US" sz="2000" dirty="0">
                    <a:latin typeface="Helvetica" pitchFamily="2" charset="0"/>
                  </a:rPr>
                  <a:t>, going through the expression first with </a:t>
                </a:r>
                <a:r>
                  <a:rPr lang="en-US" sz="2000" i="1" dirty="0">
                    <a:latin typeface="Helvetica" pitchFamily="2" charset="0"/>
                  </a:rPr>
                  <a:t>e</a:t>
                </a:r>
                <a:r>
                  <a:rPr lang="en-US" sz="2000" dirty="0">
                    <a:latin typeface="Helvetica" pitchFamily="2" charset="0"/>
                  </a:rPr>
                  <a:t>, and second with </a:t>
                </a:r>
                <a:r>
                  <a:rPr lang="en-US" sz="2000" i="1" dirty="0">
                    <a:latin typeface="Helvetica" pitchFamily="2" charset="0"/>
                  </a:rPr>
                  <a:t>¬e </a:t>
                </a:r>
                <a:r>
                  <a:rPr lang="en-US" sz="2000" dirty="0">
                    <a:latin typeface="Helvetica" pitchFamily="2" charset="0"/>
                  </a:rPr>
                  <a:t>(and summing them together).</a:t>
                </a: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b="-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D48460-5E7C-7E48-8943-C8B851C3ACBC}"/>
                  </a:ext>
                </a:extLst>
              </p:cNvPr>
              <p:cNvSpPr txBox="1"/>
              <p:nvPr/>
            </p:nvSpPr>
            <p:spPr>
              <a:xfrm>
                <a:off x="4509371" y="390830"/>
                <a:ext cx="3746538" cy="6151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𝑒</m:t>
                          </m:r>
                        </m:sub>
                        <m:sup/>
                        <m:e>
                          <m:eqArr>
                            <m:eqArrPr>
                              <m:ctrlPr>
                                <a:rPr lang="en-US" sz="1400" i="1">
                                  <a:latin typeface="Cambria Math" panose="02040503050406030204" pitchFamily="18" charset="0"/>
                                </a:rPr>
                              </m:ctrlPr>
                            </m:eqArrPr>
                            <m:e>
                              <m:r>
                                <a:rPr lang="en-US" sz="1400" i="1">
                                  <a:latin typeface="Cambria Math" panose="02040503050406030204" pitchFamily="18" charset="0"/>
                                </a:rPr>
                                <m:t>0.001</m:t>
                              </m:r>
                              <m:r>
                                <a:rPr lang="en-US" sz="1400" b="1" i="1">
                                  <a:latin typeface="Cambria Math" panose="02040503050406030204" pitchFamily="18" charset="0"/>
                                </a:rPr>
                                <m:t>⋅</m:t>
                              </m:r>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𝑒</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𝑒</m:t>
                                  </m:r>
                                </m:e>
                              </m:d>
                              <m:r>
                                <a:rPr lang="en-US" sz="1400" i="1">
                                  <a:latin typeface="Cambria Math" panose="02040503050406030204" pitchFamily="18" charset="0"/>
                                </a:rPr>
                                <m:t>+</m:t>
                              </m:r>
                            </m:e>
                            <m:e>
                              <m:r>
                                <a:rPr lang="en-US" sz="1400" i="1">
                                  <a:latin typeface="Cambria Math" panose="02040503050406030204" pitchFamily="18" charset="0"/>
                                </a:rPr>
                                <m:t>0.001</m:t>
                              </m:r>
                              <m:r>
                                <a:rPr lang="en-US" sz="1400" b="1" i="1">
                                  <a:latin typeface="Cambria Math" panose="02040503050406030204" pitchFamily="18" charset="0"/>
                                </a:rPr>
                                <m:t>⋅</m:t>
                              </m:r>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𝑒</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𝑒</m:t>
                                  </m:r>
                                </m:e>
                              </m:d>
                            </m:e>
                          </m:eqArr>
                        </m:e>
                      </m:nary>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BCD48460-5E7C-7E48-8943-C8B851C3ACBC}"/>
                  </a:ext>
                </a:extLst>
              </p:cNvPr>
              <p:cNvSpPr txBox="1">
                <a:spLocks noRot="1" noChangeAspect="1" noMove="1" noResize="1" noEditPoints="1" noAdjustHandles="1" noChangeArrowheads="1" noChangeShapeType="1" noTextEdit="1"/>
              </p:cNvSpPr>
              <p:nvPr/>
            </p:nvSpPr>
            <p:spPr>
              <a:xfrm>
                <a:off x="4509371" y="390830"/>
                <a:ext cx="3746538" cy="615168"/>
              </a:xfrm>
              <a:prstGeom prst="rect">
                <a:avLst/>
              </a:prstGeom>
              <a:blipFill>
                <a:blip r:embed="rId4"/>
                <a:stretch>
                  <a:fillRect l="-15932" t="-114000" b="-16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B0F0BD-73E9-A147-9FE1-DB74849EA754}"/>
                  </a:ext>
                </a:extLst>
              </p:cNvPr>
              <p:cNvSpPr txBox="1"/>
              <p:nvPr/>
            </p:nvSpPr>
            <p:spPr>
              <a:xfrm>
                <a:off x="8255909" y="278536"/>
                <a:ext cx="3716658" cy="128035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ctrlPr>
                            <a:rPr lang="en-US" sz="1400" i="1" smtClean="0">
                              <a:latin typeface="Cambria Math" panose="02040503050406030204" pitchFamily="18" charset="0"/>
                            </a:rPr>
                          </m:ctrlPr>
                        </m:dPr>
                        <m:e>
                          <m:r>
                            <a:rPr lang="en-US" sz="1400" i="1">
                              <a:latin typeface="Cambria Math" panose="02040503050406030204" pitchFamily="18" charset="0"/>
                            </a:rPr>
                            <m:t>0.001</m:t>
                          </m:r>
                          <m:r>
                            <a:rPr lang="en-US" sz="1400" b="1" i="1">
                              <a:latin typeface="Cambria Math" panose="02040503050406030204" pitchFamily="18" charset="0"/>
                            </a:rPr>
                            <m:t>⋅</m:t>
                          </m:r>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𝑒</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𝑒</m:t>
                              </m:r>
                            </m:e>
                          </m:d>
                        </m:e>
                      </m:d>
                      <m:r>
                        <a:rPr lang="en-US" sz="1400" i="1">
                          <a:latin typeface="Cambria Math" panose="02040503050406030204" pitchFamily="18" charset="0"/>
                        </a:rPr>
                        <m:t>+</m:t>
                      </m:r>
                    </m:oMath>
                  </m:oMathPara>
                </a14:m>
                <a:endParaRPr lang="en-US" sz="1400" dirty="0"/>
              </a:p>
              <a:p>
                <a:pPr/>
                <a14:m>
                  <m:oMathPara xmlns:m="http://schemas.openxmlformats.org/officeDocument/2006/math">
                    <m:oMathParaPr>
                      <m:jc m:val="left"/>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0.001</m:t>
                          </m:r>
                          <m:r>
                            <a:rPr lang="en-US" sz="1400" b="1" i="1">
                              <a:latin typeface="Cambria Math" panose="02040503050406030204" pitchFamily="18" charset="0"/>
                            </a:rPr>
                            <m:t>⋅</m:t>
                          </m:r>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𝑒</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𝑒</m:t>
                              </m:r>
                            </m:e>
                          </m:d>
                        </m:e>
                      </m:d>
                      <m:r>
                        <a:rPr lang="en-US" sz="1400" i="1">
                          <a:latin typeface="Cambria Math" panose="02040503050406030204" pitchFamily="18" charset="0"/>
                        </a:rPr>
                        <m:t>+</m:t>
                      </m:r>
                    </m:oMath>
                  </m:oMathPara>
                </a14:m>
                <a:endParaRPr lang="en-US" sz="1400" dirty="0"/>
              </a:p>
              <a:p>
                <a:endParaRPr lang="en-US" sz="1400" dirty="0"/>
              </a:p>
              <a:p>
                <a:pPr/>
                <a14:m>
                  <m:oMathPara xmlns:m="http://schemas.openxmlformats.org/officeDocument/2006/math">
                    <m:oMathParaPr>
                      <m:jc m:val="left"/>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0.001</m:t>
                          </m:r>
                          <m:r>
                            <a:rPr lang="en-US" sz="1400" b="1" i="1">
                              <a:latin typeface="Cambria Math" panose="02040503050406030204" pitchFamily="18" charset="0"/>
                            </a:rPr>
                            <m:t>⋅</m:t>
                          </m:r>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𝑒</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𝑒</m:t>
                              </m:r>
                            </m:e>
                          </m:d>
                        </m:e>
                      </m:d>
                      <m:r>
                        <a:rPr lang="en-US" sz="1400" i="1">
                          <a:latin typeface="Cambria Math" panose="02040503050406030204" pitchFamily="18" charset="0"/>
                        </a:rPr>
                        <m:t>+</m:t>
                      </m:r>
                    </m:oMath>
                  </m:oMathPara>
                </a14:m>
                <a:endParaRPr lang="en-US" sz="1400" dirty="0"/>
              </a:p>
              <a:p>
                <a:pPr/>
                <a14:m>
                  <m:oMathPara xmlns:m="http://schemas.openxmlformats.org/officeDocument/2006/math">
                    <m:oMathParaPr>
                      <m:jc m:val="left"/>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0.001</m:t>
                          </m:r>
                          <m:r>
                            <a:rPr lang="en-US" sz="1400" b="1" i="1">
                              <a:latin typeface="Cambria Math" panose="02040503050406030204" pitchFamily="18" charset="0"/>
                            </a:rPr>
                            <m:t>⋅</m:t>
                          </m:r>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𝑎</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𝑒</m:t>
                              </m:r>
                            </m:e>
                          </m:d>
                          <m:r>
                            <a:rPr lang="en-US" sz="1400" b="1">
                              <a:latin typeface="Cambria Math" panose="02040503050406030204" pitchFamily="18" charset="0"/>
                            </a:rPr>
                            <m:t>𝐏</m:t>
                          </m:r>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𝑒</m:t>
                              </m:r>
                            </m:e>
                          </m:d>
                        </m:e>
                      </m:d>
                    </m:oMath>
                  </m:oMathPara>
                </a14:m>
                <a:endParaRPr lang="en-US" sz="1400" dirty="0"/>
              </a:p>
            </p:txBody>
          </p:sp>
        </mc:Choice>
        <mc:Fallback xmlns="">
          <p:sp>
            <p:nvSpPr>
              <p:cNvPr id="5" name="TextBox 4">
                <a:extLst>
                  <a:ext uri="{FF2B5EF4-FFF2-40B4-BE49-F238E27FC236}">
                    <a16:creationId xmlns:a16="http://schemas.microsoft.com/office/drawing/2014/main" id="{AEB0F0BD-73E9-A147-9FE1-DB74849EA754}"/>
                  </a:ext>
                </a:extLst>
              </p:cNvPr>
              <p:cNvSpPr txBox="1">
                <a:spLocks noRot="1" noChangeAspect="1" noMove="1" noResize="1" noEditPoints="1" noAdjustHandles="1" noChangeArrowheads="1" noChangeShapeType="1" noTextEdit="1"/>
              </p:cNvSpPr>
              <p:nvPr/>
            </p:nvSpPr>
            <p:spPr>
              <a:xfrm>
                <a:off x="8255909" y="278536"/>
                <a:ext cx="3716658" cy="1280351"/>
              </a:xfrm>
              <a:prstGeom prst="rect">
                <a:avLst/>
              </a:prstGeom>
              <a:blipFill>
                <a:blip r:embed="rId5"/>
                <a:stretch>
                  <a:fillRect b="-990"/>
                </a:stretch>
              </a:blipFill>
            </p:spPr>
            <p:txBody>
              <a:bodyPr/>
              <a:lstStyle/>
              <a:p>
                <a:r>
                  <a:rPr lang="en-US">
                    <a:noFill/>
                  </a:rPr>
                  <a:t> </a:t>
                </a:r>
              </a:p>
            </p:txBody>
          </p:sp>
        </mc:Fallback>
      </mc:AlternateContent>
    </p:spTree>
    <p:extLst>
      <p:ext uri="{BB962C8B-B14F-4D97-AF65-F5344CB8AC3E}">
        <p14:creationId xmlns:p14="http://schemas.microsoft.com/office/powerpoint/2010/main" val="3296642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That might be a little headache inducing, but the scary part is done!</a:t>
                </a:r>
              </a:p>
              <a:p>
                <a:endParaRPr lang="en-US" sz="2400"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646331"/>
          </a:xfrm>
          <a:prstGeom prst="rect">
            <a:avLst/>
          </a:prstGeom>
          <a:noFill/>
        </p:spPr>
        <p:txBody>
          <a:bodyPr wrap="square" rtlCol="0">
            <a:spAutoFit/>
          </a:bodyPr>
          <a:lstStyle/>
          <a:p>
            <a:r>
              <a:rPr lang="en-US" dirty="0"/>
              <a:t>At this point, every single one of these terms is a value that is specified in our Bayes net!</a:t>
            </a:r>
          </a:p>
        </p:txBody>
      </p:sp>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187482" y="2805830"/>
            <a:ext cx="5614123" cy="3470079"/>
          </a:xfrm>
          <a:prstGeom prst="rect">
            <a:avLst/>
          </a:prstGeom>
        </p:spPr>
      </p:pic>
    </p:spTree>
    <p:extLst>
      <p:ext uri="{BB962C8B-B14F-4D97-AF65-F5344CB8AC3E}">
        <p14:creationId xmlns:p14="http://schemas.microsoft.com/office/powerpoint/2010/main" val="2598425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𝑗</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𝑗</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923330"/>
              </a:xfrm>
              <a:prstGeom prst="rect">
                <a:avLst/>
              </a:prstGeom>
              <a:noFill/>
            </p:spPr>
            <p:txBody>
              <a:bodyPr wrap="square" rtlCol="0">
                <a:spAutoFit/>
              </a:bodyPr>
              <a:lstStyle/>
              <a:p>
                <a:r>
                  <a:rPr lang="en-US" dirty="0"/>
                  <a:t>So just for fun…</a:t>
                </a:r>
              </a:p>
              <a:p>
                <a:r>
                  <a:rPr lang="en-US" b="1" dirty="0">
                    <a:solidFill>
                      <a:srgbClr val="0070C0"/>
                    </a:solidFill>
                  </a:rPr>
                  <a:t>What is </a:t>
                </a:r>
                <a14:m>
                  <m:oMath xmlns:m="http://schemas.openxmlformats.org/officeDocument/2006/math">
                    <m:r>
                      <a:rPr lang="en-US" b="1">
                        <a:solidFill>
                          <a:srgbClr val="0070C0"/>
                        </a:solidFill>
                        <a:latin typeface="Cambria Math" panose="02040503050406030204" pitchFamily="18" charset="0"/>
                      </a:rPr>
                      <m:t>𝐏</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𝒋</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𝒂</m:t>
                        </m:r>
                      </m:e>
                    </m:d>
                  </m:oMath>
                </a14:m>
                <a:r>
                  <a:rPr lang="en-US" b="1" dirty="0">
                    <a:solidFill>
                      <a:srgbClr val="0070C0"/>
                    </a:solidFill>
                  </a:rPr>
                  <a:t> (probability of John calling giving alarm?)</a:t>
                </a:r>
              </a:p>
            </p:txBody>
          </p:sp>
        </mc:Choice>
        <mc:Fallback xmlns="">
          <p:sp>
            <p:nvSpPr>
              <p:cNvPr id="6" name="TextBox 5">
                <a:extLst>
                  <a:ext uri="{FF2B5EF4-FFF2-40B4-BE49-F238E27FC236}">
                    <a16:creationId xmlns:a16="http://schemas.microsoft.com/office/drawing/2014/main" id="{16D11F82-9965-E74A-B0E3-CDEA6A24CEFC}"/>
                  </a:ext>
                </a:extLst>
              </p:cNvPr>
              <p:cNvSpPr txBox="1">
                <a:spLocks noRot="1" noChangeAspect="1" noMove="1" noResize="1" noEditPoints="1" noAdjustHandles="1" noChangeArrowheads="1" noChangeShapeType="1" noTextEdit="1"/>
              </p:cNvSpPr>
              <p:nvPr/>
            </p:nvSpPr>
            <p:spPr>
              <a:xfrm>
                <a:off x="949890" y="5629578"/>
                <a:ext cx="5073042" cy="923330"/>
              </a:xfrm>
              <a:prstGeom prst="rect">
                <a:avLst/>
              </a:prstGeom>
              <a:blipFill>
                <a:blip r:embed="rId4"/>
                <a:stretch>
                  <a:fillRect l="-998" t="-2740" b="-10959"/>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187482" y="2805830"/>
            <a:ext cx="5614123" cy="3470079"/>
          </a:xfrm>
          <a:prstGeom prst="rect">
            <a:avLst/>
          </a:prstGeom>
        </p:spPr>
      </p:pic>
    </p:spTree>
    <p:extLst>
      <p:ext uri="{BB962C8B-B14F-4D97-AF65-F5344CB8AC3E}">
        <p14:creationId xmlns:p14="http://schemas.microsoft.com/office/powerpoint/2010/main" val="2509332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rgbClr val="FF0000"/>
                              </a:solidFill>
                              <a:latin typeface="Cambria Math" panose="02040503050406030204" pitchFamily="18" charset="0"/>
                            </a:rPr>
                            <m:t>𝟎</m:t>
                          </m:r>
                          <m:r>
                            <a:rPr lang="en-US" sz="2000" b="1" i="0"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𝟗</m:t>
                          </m:r>
                          <m:r>
                            <a:rPr lang="en-US" sz="2000" b="1" i="0" smtClean="0">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rgbClr val="FF0000"/>
                              </a:solidFill>
                              <a:latin typeface="Cambria Math" panose="02040503050406030204" pitchFamily="18" charset="0"/>
                            </a:rPr>
                            <m:t>𝟎</m:t>
                          </m:r>
                          <m:r>
                            <a:rPr lang="en-US" sz="2000" b="1" i="0"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𝟗</m:t>
                          </m:r>
                          <m:r>
                            <a:rPr lang="en-US" sz="2000" b="1" i="0" smtClean="0">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369332"/>
          </a:xfrm>
          <a:prstGeom prst="rect">
            <a:avLst/>
          </a:prstGeom>
          <a:noFill/>
        </p:spPr>
        <p:txBody>
          <a:bodyPr wrap="square" rtlCol="0">
            <a:spAutoFit/>
          </a:bodyPr>
          <a:lstStyle/>
          <a:p>
            <a:r>
              <a:rPr lang="en-US" dirty="0"/>
              <a:t>It is 0.9!</a:t>
            </a:r>
          </a:p>
        </p:txBody>
      </p:sp>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187482" y="2805830"/>
            <a:ext cx="5614123" cy="3470079"/>
          </a:xfrm>
          <a:prstGeom prst="rect">
            <a:avLst/>
          </a:prstGeom>
        </p:spPr>
      </p:pic>
      <p:sp>
        <p:nvSpPr>
          <p:cNvPr id="4" name="Rectangle 3">
            <a:extLst>
              <a:ext uri="{FF2B5EF4-FFF2-40B4-BE49-F238E27FC236}">
                <a16:creationId xmlns:a16="http://schemas.microsoft.com/office/drawing/2014/main" id="{D38A99E9-3397-8430-A818-22CCAFC36D7D}"/>
              </a:ext>
            </a:extLst>
          </p:cNvPr>
          <p:cNvSpPr/>
          <p:nvPr/>
        </p:nvSpPr>
        <p:spPr>
          <a:xfrm>
            <a:off x="8016658" y="5523978"/>
            <a:ext cx="989556" cy="263047"/>
          </a:xfrm>
          <a:prstGeom prst="rect">
            <a:avLst/>
          </a:prstGeom>
          <a:solidFill>
            <a:srgbClr val="FF0000">
              <a:alpha val="4619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805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smtClean="0">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𝑚</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𝑚</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646331"/>
              </a:xfrm>
              <a:prstGeom prst="rect">
                <a:avLst/>
              </a:prstGeom>
              <a:noFill/>
            </p:spPr>
            <p:txBody>
              <a:bodyPr wrap="square" rtlCol="0">
                <a:spAutoFit/>
              </a:bodyPr>
              <a:lstStyle/>
              <a:p>
                <a:r>
                  <a:rPr lang="en-US" b="1" dirty="0">
                    <a:solidFill>
                      <a:srgbClr val="0070C0"/>
                    </a:solidFill>
                  </a:rPr>
                  <a:t>What is </a:t>
                </a:r>
                <a14:m>
                  <m:oMath xmlns:m="http://schemas.openxmlformats.org/officeDocument/2006/math">
                    <m:r>
                      <a:rPr lang="en-US" b="1" i="1">
                        <a:solidFill>
                          <a:srgbClr val="0070C0"/>
                        </a:solidFill>
                        <a:latin typeface="Cambria Math" panose="02040503050406030204" pitchFamily="18" charset="0"/>
                      </a:rPr>
                      <m:t>𝑷</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𝒎</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𝒂</m:t>
                        </m:r>
                      </m:e>
                    </m:d>
                  </m:oMath>
                </a14:m>
                <a:r>
                  <a:rPr lang="en-US" b="1" dirty="0">
                    <a:solidFill>
                      <a:srgbClr val="0070C0"/>
                    </a:solidFill>
                  </a:rPr>
                  <a:t>(probability of Mary calling giving alarm?)</a:t>
                </a:r>
              </a:p>
            </p:txBody>
          </p:sp>
        </mc:Choice>
        <mc:Fallback>
          <p:sp>
            <p:nvSpPr>
              <p:cNvPr id="6" name="TextBox 5">
                <a:extLst>
                  <a:ext uri="{FF2B5EF4-FFF2-40B4-BE49-F238E27FC236}">
                    <a16:creationId xmlns:a16="http://schemas.microsoft.com/office/drawing/2014/main" id="{16D11F82-9965-E74A-B0E3-CDEA6A24CEFC}"/>
                  </a:ext>
                </a:extLst>
              </p:cNvPr>
              <p:cNvSpPr txBox="1">
                <a:spLocks noRot="1" noChangeAspect="1" noMove="1" noResize="1" noEditPoints="1" noAdjustHandles="1" noChangeArrowheads="1" noChangeShapeType="1" noTextEdit="1"/>
              </p:cNvSpPr>
              <p:nvPr/>
            </p:nvSpPr>
            <p:spPr>
              <a:xfrm>
                <a:off x="949890" y="5629578"/>
                <a:ext cx="5073042" cy="646331"/>
              </a:xfrm>
              <a:prstGeom prst="rect">
                <a:avLst/>
              </a:prstGeom>
              <a:blipFill>
                <a:blip r:embed="rId4"/>
                <a:stretch>
                  <a:fillRect l="-998" t="-3846" r="-249" b="-13462"/>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5"/>
          <a:stretch>
            <a:fillRect/>
          </a:stretch>
        </p:blipFill>
        <p:spPr>
          <a:xfrm>
            <a:off x="6187482" y="2805830"/>
            <a:ext cx="5614123" cy="3470079"/>
          </a:xfrm>
          <a:prstGeom prst="rect">
            <a:avLst/>
          </a:prstGeom>
        </p:spPr>
      </p:pic>
    </p:spTree>
    <p:extLst>
      <p:ext uri="{BB962C8B-B14F-4D97-AF65-F5344CB8AC3E}">
        <p14:creationId xmlns:p14="http://schemas.microsoft.com/office/powerpoint/2010/main" val="3752782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smtClean="0">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rgbClr val="FF0000"/>
                              </a:solidFill>
                              <a:latin typeface="Cambria Math" panose="02040503050406030204" pitchFamily="18" charset="0"/>
                            </a:rPr>
                            <m:t>𝟎</m:t>
                          </m:r>
                          <m:r>
                            <a:rPr lang="en-US" sz="2000" b="1" i="0"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𝟕</m:t>
                          </m:r>
                          <m:r>
                            <a:rPr lang="en-US" sz="2000" b="1" i="0" smtClean="0">
                              <a:solidFill>
                                <a:schemeClr val="tx1"/>
                              </a:solidFill>
                              <a:latin typeface="Cambria Math" panose="02040503050406030204" pitchFamily="18" charset="0"/>
                            </a:rPr>
                            <m:t>∗</m:t>
                          </m:r>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rgbClr val="FF0000"/>
                              </a:solidFill>
                              <a:latin typeface="Cambria Math" panose="02040503050406030204" pitchFamily="18" charset="0"/>
                            </a:rPr>
                            <m:t>𝟎</m:t>
                          </m:r>
                          <m:r>
                            <a:rPr lang="en-US" sz="2000" b="1" i="0"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𝟕</m:t>
                          </m:r>
                          <m:r>
                            <a:rPr lang="en-US" sz="2000" b="1" i="0" smtClean="0">
                              <a:solidFill>
                                <a:schemeClr val="tx1"/>
                              </a:solidFill>
                              <a:latin typeface="Cambria Math" panose="02040503050406030204" pitchFamily="18" charset="0"/>
                            </a:rPr>
                            <m:t>∗</m:t>
                          </m:r>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r>
                        <a:rPr lang="en-US" sz="2000" i="1">
                          <a:solidFill>
                            <a:schemeClr val="tx1"/>
                          </a:solidFill>
                          <a:latin typeface="Cambria Math" panose="02040503050406030204" pitchFamily="18" charset="0"/>
                        </a:rPr>
                        <m:t>+</m:t>
                      </m:r>
                    </m:oMath>
                  </m:oMathPara>
                </a14:m>
                <a:endParaRPr lang="en-US"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𝑚</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r>
                            <a:rPr lang="en-US" sz="2000" b="1">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369332"/>
          </a:xfrm>
          <a:prstGeom prst="rect">
            <a:avLst/>
          </a:prstGeom>
          <a:noFill/>
        </p:spPr>
        <p:txBody>
          <a:bodyPr wrap="square" rtlCol="0">
            <a:spAutoFit/>
          </a:bodyPr>
          <a:lstStyle/>
          <a:p>
            <a:r>
              <a:rPr lang="en-US" dirty="0">
                <a:solidFill>
                  <a:srgbClr val="FF0000"/>
                </a:solidFill>
              </a:rPr>
              <a:t>It is 0.7! </a:t>
            </a:r>
          </a:p>
        </p:txBody>
      </p:sp>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187482" y="2805830"/>
            <a:ext cx="5614123" cy="3470079"/>
          </a:xfrm>
          <a:prstGeom prst="rect">
            <a:avLst/>
          </a:prstGeom>
        </p:spPr>
      </p:pic>
      <p:sp>
        <p:nvSpPr>
          <p:cNvPr id="4" name="Rectangle 3">
            <a:extLst>
              <a:ext uri="{FF2B5EF4-FFF2-40B4-BE49-F238E27FC236}">
                <a16:creationId xmlns:a16="http://schemas.microsoft.com/office/drawing/2014/main" id="{100E51D0-47EB-FED3-1756-E648AE7F3EFD}"/>
              </a:ext>
            </a:extLst>
          </p:cNvPr>
          <p:cNvSpPr/>
          <p:nvPr/>
        </p:nvSpPr>
        <p:spPr>
          <a:xfrm>
            <a:off x="10630422" y="5618005"/>
            <a:ext cx="989556" cy="263047"/>
          </a:xfrm>
          <a:prstGeom prst="rect">
            <a:avLst/>
          </a:prstGeom>
          <a:solidFill>
            <a:srgbClr val="FF0000">
              <a:alpha val="4619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600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latin typeface="Cambria Math" panose="02040503050406030204" pitchFamily="18" charset="0"/>
                            </a:rPr>
                            <m:t>∗</m:t>
                          </m:r>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chemeClr val="tx1"/>
                              </a:solidFill>
                              <a:latin typeface="Cambria Math" panose="02040503050406030204" pitchFamily="18" charset="0"/>
                            </a:rPr>
                            <m:t>𝟎</m:t>
                          </m:r>
                          <m:r>
                            <a:rPr lang="en-US" sz="2000" b="1"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 ∗</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646331"/>
              </a:xfrm>
              <a:prstGeom prst="rect">
                <a:avLst/>
              </a:prstGeom>
              <a:noFill/>
            </p:spPr>
            <p:txBody>
              <a:bodyPr wrap="square" rtlCol="0">
                <a:spAutoFit/>
              </a:bodyPr>
              <a:lstStyle/>
              <a:p>
                <a:r>
                  <a:rPr lang="en-US" b="1" dirty="0">
                    <a:solidFill>
                      <a:srgbClr val="0070C0"/>
                    </a:solidFill>
                  </a:rPr>
                  <a:t>What is</a:t>
                </a:r>
                <a14:m>
                  <m:oMath xmlns:m="http://schemas.openxmlformats.org/officeDocument/2006/math">
                    <m:r>
                      <a:rPr lang="en-US" b="1" i="0" smtClean="0">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𝐏</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𝑒</m:t>
                        </m:r>
                      </m:e>
                    </m:d>
                  </m:oMath>
                </a14:m>
                <a:r>
                  <a:rPr lang="en-US" b="1" dirty="0">
                    <a:solidFill>
                      <a:srgbClr val="0070C0"/>
                    </a:solidFill>
                  </a:rPr>
                  <a:t>(probability of an Earthquake happening)?</a:t>
                </a:r>
              </a:p>
            </p:txBody>
          </p:sp>
        </mc:Choice>
        <mc:Fallback>
          <p:sp>
            <p:nvSpPr>
              <p:cNvPr id="6" name="TextBox 5">
                <a:extLst>
                  <a:ext uri="{FF2B5EF4-FFF2-40B4-BE49-F238E27FC236}">
                    <a16:creationId xmlns:a16="http://schemas.microsoft.com/office/drawing/2014/main" id="{16D11F82-9965-E74A-B0E3-CDEA6A24CEFC}"/>
                  </a:ext>
                </a:extLst>
              </p:cNvPr>
              <p:cNvSpPr txBox="1">
                <a:spLocks noRot="1" noChangeAspect="1" noMove="1" noResize="1" noEditPoints="1" noAdjustHandles="1" noChangeArrowheads="1" noChangeShapeType="1" noTextEdit="1"/>
              </p:cNvSpPr>
              <p:nvPr/>
            </p:nvSpPr>
            <p:spPr>
              <a:xfrm>
                <a:off x="949890" y="5629578"/>
                <a:ext cx="5073042" cy="646331"/>
              </a:xfrm>
              <a:prstGeom prst="rect">
                <a:avLst/>
              </a:prstGeom>
              <a:blipFill>
                <a:blip r:embed="rId4"/>
                <a:stretch>
                  <a:fillRect l="-998" t="-3846" b="-13462"/>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5"/>
          <a:stretch>
            <a:fillRect/>
          </a:stretch>
        </p:blipFill>
        <p:spPr>
          <a:xfrm>
            <a:off x="6187482" y="2805830"/>
            <a:ext cx="5614123" cy="3470079"/>
          </a:xfrm>
          <a:prstGeom prst="rect">
            <a:avLst/>
          </a:prstGeom>
        </p:spPr>
      </p:pic>
    </p:spTree>
    <p:extLst>
      <p:ext uri="{BB962C8B-B14F-4D97-AF65-F5344CB8AC3E}">
        <p14:creationId xmlns:p14="http://schemas.microsoft.com/office/powerpoint/2010/main" val="29078918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latin typeface="Cambria Math" panose="02040503050406030204" pitchFamily="18" charset="0"/>
                            </a:rPr>
                            <m:t>∗</m:t>
                          </m:r>
                          <m:r>
                            <a:rPr lang="en-US" sz="2000" b="1" i="0" smtClean="0">
                              <a:solidFill>
                                <a:srgbClr val="FF0000"/>
                              </a:solidFill>
                              <a:latin typeface="Cambria Math" panose="02040503050406030204" pitchFamily="18" charset="0"/>
                            </a:rPr>
                            <m:t>𝟎</m:t>
                          </m:r>
                          <m:r>
                            <a:rPr lang="en-US" sz="2000" b="1" i="0"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𝟎𝟎𝟐</m:t>
                          </m:r>
                          <m:r>
                            <a:rPr lang="en-US" sz="2000" b="1" i="0" smtClean="0">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i="0" smtClean="0">
                              <a:latin typeface="Cambria Math" panose="02040503050406030204" pitchFamily="18" charset="0"/>
                            </a:rPr>
                            <m:t>∗</m:t>
                          </m:r>
                          <m:r>
                            <a:rPr lang="en-US" sz="2000" b="1" i="0" smtClean="0">
                              <a:solidFill>
                                <a:srgbClr val="FF0000"/>
                              </a:solidFill>
                              <a:latin typeface="Cambria Math" panose="02040503050406030204" pitchFamily="18" charset="0"/>
                            </a:rPr>
                            <m:t>𝟎</m:t>
                          </m:r>
                          <m:r>
                            <a:rPr lang="en-US" sz="2000" b="1" i="0"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𝟎𝟎𝟐</m:t>
                          </m:r>
                          <m:r>
                            <a:rPr lang="en-US" sz="2000" b="1" i="0" smtClean="0">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chemeClr val="tx1"/>
                              </a:solidFill>
                              <a:latin typeface="Cambria Math" panose="02040503050406030204" pitchFamily="18" charset="0"/>
                            </a:rPr>
                            <m:t>𝟎</m:t>
                          </m:r>
                          <m:r>
                            <a:rPr lang="en-US" sz="2000" b="1"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 ∗</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6D11F82-9965-E74A-B0E3-CDEA6A24CEFC}"/>
              </a:ext>
            </a:extLst>
          </p:cNvPr>
          <p:cNvSpPr txBox="1"/>
          <p:nvPr/>
        </p:nvSpPr>
        <p:spPr>
          <a:xfrm>
            <a:off x="949890" y="5629578"/>
            <a:ext cx="5073042" cy="369332"/>
          </a:xfrm>
          <a:prstGeom prst="rect">
            <a:avLst/>
          </a:prstGeom>
          <a:noFill/>
        </p:spPr>
        <p:txBody>
          <a:bodyPr wrap="square" rtlCol="0">
            <a:spAutoFit/>
          </a:bodyPr>
          <a:lstStyle/>
          <a:p>
            <a:r>
              <a:rPr lang="en-US" dirty="0"/>
              <a:t>It is </a:t>
            </a:r>
            <a:r>
              <a:rPr lang="en-US" dirty="0">
                <a:solidFill>
                  <a:srgbClr val="FF0000"/>
                </a:solidFill>
              </a:rPr>
              <a:t>0.002</a:t>
            </a:r>
            <a:r>
              <a:rPr lang="en-US" dirty="0"/>
              <a:t> </a:t>
            </a:r>
          </a:p>
        </p:txBody>
      </p:sp>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187482" y="2805830"/>
            <a:ext cx="5614123" cy="3470079"/>
          </a:xfrm>
          <a:prstGeom prst="rect">
            <a:avLst/>
          </a:prstGeom>
        </p:spPr>
      </p:pic>
      <p:sp>
        <p:nvSpPr>
          <p:cNvPr id="4" name="Rectangle 3">
            <a:extLst>
              <a:ext uri="{FF2B5EF4-FFF2-40B4-BE49-F238E27FC236}">
                <a16:creationId xmlns:a16="http://schemas.microsoft.com/office/drawing/2014/main" id="{3E5CFBEF-3480-DC90-B580-21F93D6E4E95}"/>
              </a:ext>
            </a:extLst>
          </p:cNvPr>
          <p:cNvSpPr/>
          <p:nvPr/>
        </p:nvSpPr>
        <p:spPr>
          <a:xfrm>
            <a:off x="10630422" y="3165953"/>
            <a:ext cx="659328" cy="263047"/>
          </a:xfrm>
          <a:prstGeom prst="rect">
            <a:avLst/>
          </a:prstGeom>
          <a:solidFill>
            <a:srgbClr val="FF0000">
              <a:alpha val="4619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643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latin typeface="Cambria Math" panose="02040503050406030204" pitchFamily="18" charset="0"/>
                            </a:rPr>
                            <m:t>∗</m:t>
                          </m:r>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𝑎</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𝑏</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chemeClr val="tx1"/>
                              </a:solidFill>
                              <a:latin typeface="Cambria Math" panose="02040503050406030204" pitchFamily="18" charset="0"/>
                            </a:rPr>
                            <m:t>𝟎</m:t>
                          </m:r>
                          <m:r>
                            <a:rPr lang="en-US" sz="2000" b="1"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 ∗</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6D11F82-9965-E74A-B0E3-CDEA6A24CEFC}"/>
                  </a:ext>
                </a:extLst>
              </p:cNvPr>
              <p:cNvSpPr txBox="1"/>
              <p:nvPr/>
            </p:nvSpPr>
            <p:spPr>
              <a:xfrm>
                <a:off x="949889" y="5629578"/>
                <a:ext cx="5614123" cy="923330"/>
              </a:xfrm>
              <a:prstGeom prst="rect">
                <a:avLst/>
              </a:prstGeom>
              <a:noFill/>
            </p:spPr>
            <p:txBody>
              <a:bodyPr wrap="square" rtlCol="0">
                <a:spAutoFit/>
              </a:bodyPr>
              <a:lstStyle/>
              <a:p>
                <a:r>
                  <a:rPr lang="en-US" b="1" dirty="0">
                    <a:solidFill>
                      <a:srgbClr val="0070C0"/>
                    </a:solidFill>
                  </a:rPr>
                  <a:t>What is</a:t>
                </a:r>
                <a14:m>
                  <m:oMath xmlns:m="http://schemas.openxmlformats.org/officeDocument/2006/math">
                    <m:r>
                      <a:rPr lang="en-US" b="1" i="0" smtClean="0">
                        <a:solidFill>
                          <a:srgbClr val="0070C0"/>
                        </a:solidFill>
                        <a:latin typeface="Cambria Math" panose="02040503050406030204" pitchFamily="18" charset="0"/>
                      </a:rPr>
                      <m:t> </m:t>
                    </m:r>
                    <m:r>
                      <a:rPr lang="en-US" b="1" i="1" smtClean="0">
                        <a:solidFill>
                          <a:srgbClr val="0070C0"/>
                        </a:solidFill>
                        <a:latin typeface="Cambria Math" panose="02040503050406030204" pitchFamily="18" charset="0"/>
                      </a:rPr>
                      <m:t>𝑷</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𝒂</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𝒃</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𝒆</m:t>
                        </m:r>
                      </m:e>
                    </m:d>
                  </m:oMath>
                </a14:m>
                <a:r>
                  <a:rPr lang="en-US" b="1" dirty="0">
                    <a:solidFill>
                      <a:srgbClr val="0070C0"/>
                    </a:solidFill>
                  </a:rPr>
                  <a:t>(probability of the Alarm going off given both a burglary and earthquake)?</a:t>
                </a:r>
              </a:p>
              <a:p>
                <a:r>
                  <a:rPr lang="en-US" b="1" dirty="0">
                    <a:solidFill>
                      <a:srgbClr val="0070C0"/>
                    </a:solidFill>
                  </a:rPr>
                  <a:t>(a very bad day for you!)</a:t>
                </a:r>
              </a:p>
            </p:txBody>
          </p:sp>
        </mc:Choice>
        <mc:Fallback>
          <p:sp>
            <p:nvSpPr>
              <p:cNvPr id="6" name="TextBox 5">
                <a:extLst>
                  <a:ext uri="{FF2B5EF4-FFF2-40B4-BE49-F238E27FC236}">
                    <a16:creationId xmlns:a16="http://schemas.microsoft.com/office/drawing/2014/main" id="{16D11F82-9965-E74A-B0E3-CDEA6A24CEFC}"/>
                  </a:ext>
                </a:extLst>
              </p:cNvPr>
              <p:cNvSpPr txBox="1">
                <a:spLocks noRot="1" noChangeAspect="1" noMove="1" noResize="1" noEditPoints="1" noAdjustHandles="1" noChangeArrowheads="1" noChangeShapeType="1" noTextEdit="1"/>
              </p:cNvSpPr>
              <p:nvPr/>
            </p:nvSpPr>
            <p:spPr>
              <a:xfrm>
                <a:off x="949889" y="5629578"/>
                <a:ext cx="5614123" cy="923330"/>
              </a:xfrm>
              <a:prstGeom prst="rect">
                <a:avLst/>
              </a:prstGeom>
              <a:blipFill>
                <a:blip r:embed="rId4"/>
                <a:stretch>
                  <a:fillRect l="-903" t="-2740" b="-10959"/>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5"/>
          <a:stretch>
            <a:fillRect/>
          </a:stretch>
        </p:blipFill>
        <p:spPr>
          <a:xfrm>
            <a:off x="6432413" y="2805830"/>
            <a:ext cx="5614123" cy="3470079"/>
          </a:xfrm>
          <a:prstGeom prst="rect">
            <a:avLst/>
          </a:prstGeom>
        </p:spPr>
      </p:pic>
    </p:spTree>
    <p:extLst>
      <p:ext uri="{BB962C8B-B14F-4D97-AF65-F5344CB8AC3E}">
        <p14:creationId xmlns:p14="http://schemas.microsoft.com/office/powerpoint/2010/main" val="2246379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331868" y="770143"/>
            <a:ext cx="5347113" cy="923330"/>
          </a:xfrm>
          <a:prstGeom prst="rect">
            <a:avLst/>
          </a:prstGeom>
          <a:noFill/>
        </p:spPr>
        <p:txBody>
          <a:bodyPr wrap="square" rtlCol="0">
            <a:spAutoFit/>
          </a:bodyPr>
          <a:lstStyle/>
          <a:p>
            <a:r>
              <a:rPr lang="en-US" dirty="0">
                <a:latin typeface="Helvetica" pitchFamily="2" charset="0"/>
              </a:rPr>
              <a:t>Notice how this table only has </a:t>
            </a:r>
            <a:r>
              <a:rPr lang="en-US" i="1" dirty="0">
                <a:latin typeface="Helvetica" pitchFamily="2" charset="0"/>
              </a:rPr>
              <a:t>P(cavity) </a:t>
            </a:r>
            <a:r>
              <a:rPr lang="en-US" dirty="0">
                <a:latin typeface="Helvetica" pitchFamily="2" charset="0"/>
              </a:rPr>
              <a:t>– it is saying the unconditional probability of having a cavity is 20% </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nvGraphicFramePr>
            <p:xfrm>
              <a:off x="8405908" y="2079753"/>
              <a:ext cx="1199035" cy="736600"/>
            </p:xfrm>
            <a:graphic>
              <a:graphicData uri="http://schemas.openxmlformats.org/drawingml/2006/table">
                <a:tbl>
                  <a:tblPr firstRow="1" bandRow="1">
                    <a:tableStyleId>{5C22544A-7EE6-4342-B048-85BDC9FD1C3A}</a:tableStyleId>
                  </a:tblPr>
                  <a:tblGrid>
                    <a:gridCol w="1199035">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42" r="-1042"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1"/>
                      </a:ext>
                    </a:extLst>
                  </a:tr>
                </a:tbl>
              </a:graphicData>
            </a:graphic>
          </p:graphicFrame>
        </mc:Fallback>
      </mc:AlternateContent>
      <p:cxnSp>
        <p:nvCxnSpPr>
          <p:cNvPr id="15" name="Straight Arrow Connector 14">
            <a:extLst>
              <a:ext uri="{FF2B5EF4-FFF2-40B4-BE49-F238E27FC236}">
                <a16:creationId xmlns:a16="http://schemas.microsoft.com/office/drawing/2014/main" id="{BFA9055C-8431-434D-A299-58591000FD5E}"/>
              </a:ext>
            </a:extLst>
          </p:cNvPr>
          <p:cNvCxnSpPr>
            <a:cxnSpLocks/>
          </p:cNvCxnSpPr>
          <p:nvPr/>
        </p:nvCxnSpPr>
        <p:spPr>
          <a:xfrm>
            <a:off x="7607196" y="1658235"/>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4C533B1B-C5F3-EB4B-B945-C8145D227A54}"/>
              </a:ext>
            </a:extLst>
          </p:cNvPr>
          <p:cNvGraphicFramePr>
            <a:graphicFrameLocks noGrp="1"/>
          </p:cNvGraphicFramePr>
          <p:nvPr>
            <p:extLst>
              <p:ext uri="{D42A27DB-BD31-4B8C-83A1-F6EECF244321}">
                <p14:modId xmlns:p14="http://schemas.microsoft.com/office/powerpoint/2010/main" val="4234989636"/>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171712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latin typeface="Cambria Math" panose="02040503050406030204" pitchFamily="18" charset="0"/>
                            </a:rPr>
                            <m:t>∗</m:t>
                          </m:r>
                          <m:r>
                            <a:rPr lang="en-US" sz="2000" b="0" i="1" smtClean="0">
                              <a:solidFill>
                                <a:srgbClr val="FF0000"/>
                              </a:solidFill>
                              <a:latin typeface="Cambria Math" panose="02040503050406030204" pitchFamily="18" charset="0"/>
                            </a:rPr>
                            <m:t>0.950</m:t>
                          </m:r>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chemeClr val="tx1"/>
                              </a:solidFill>
                              <a:latin typeface="Cambria Math" panose="02040503050406030204" pitchFamily="18" charset="0"/>
                            </a:rPr>
                            <m:t>𝟎</m:t>
                          </m:r>
                          <m:r>
                            <a:rPr lang="en-US" sz="2000" b="1"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 ∗</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smtClean="0">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r>
                            <a:rPr lang="en-US" sz="2000" b="1" smtClean="0">
                              <a:solidFill>
                                <a:schemeClr val="tx1"/>
                              </a:solidFill>
                              <a:latin typeface="Cambria Math" panose="02040503050406030204" pitchFamily="18" charset="0"/>
                            </a:rPr>
                            <m:t>𝐏</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6D11F82-9965-E74A-B0E3-CDEA6A24CEFC}"/>
              </a:ext>
            </a:extLst>
          </p:cNvPr>
          <p:cNvSpPr txBox="1"/>
          <p:nvPr/>
        </p:nvSpPr>
        <p:spPr>
          <a:xfrm>
            <a:off x="671259" y="5615241"/>
            <a:ext cx="5761154" cy="369332"/>
          </a:xfrm>
          <a:prstGeom prst="rect">
            <a:avLst/>
          </a:prstGeom>
          <a:noFill/>
        </p:spPr>
        <p:txBody>
          <a:bodyPr wrap="square" rtlCol="0">
            <a:spAutoFit/>
          </a:bodyPr>
          <a:lstStyle/>
          <a:p>
            <a:r>
              <a:rPr lang="en-US" dirty="0"/>
              <a:t>It is 0.950!</a:t>
            </a:r>
          </a:p>
        </p:txBody>
      </p:sp>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432413" y="2805830"/>
            <a:ext cx="5614123" cy="3470079"/>
          </a:xfrm>
          <a:prstGeom prst="rect">
            <a:avLst/>
          </a:prstGeom>
        </p:spPr>
      </p:pic>
      <p:sp>
        <p:nvSpPr>
          <p:cNvPr id="4" name="Rectangle 3">
            <a:extLst>
              <a:ext uri="{FF2B5EF4-FFF2-40B4-BE49-F238E27FC236}">
                <a16:creationId xmlns:a16="http://schemas.microsoft.com/office/drawing/2014/main" id="{E08C38B4-C8E6-8B47-AB8C-7C162E3B09DF}"/>
              </a:ext>
            </a:extLst>
          </p:cNvPr>
          <p:cNvSpPr/>
          <p:nvPr/>
        </p:nvSpPr>
        <p:spPr>
          <a:xfrm>
            <a:off x="9781337" y="4145667"/>
            <a:ext cx="1460774" cy="312033"/>
          </a:xfrm>
          <a:prstGeom prst="rect">
            <a:avLst/>
          </a:prstGeom>
          <a:solidFill>
            <a:srgbClr val="FF0000">
              <a:alpha val="4619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801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smtClean="0">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0.001</m:t>
                          </m:r>
                          <m:r>
                            <a:rPr lang="en-US" sz="2000" b="1" i="1">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0.950</m:t>
                          </m:r>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chemeClr val="tx1"/>
                              </a:solidFill>
                              <a:latin typeface="Cambria Math" panose="02040503050406030204" pitchFamily="18" charset="0"/>
                            </a:rPr>
                            <m:t>𝟎</m:t>
                          </m:r>
                          <m:r>
                            <a:rPr lang="en-US" sz="2000" b="1"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 ∗</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smtClean="0">
                              <a:solidFill>
                                <a:srgbClr val="FF0000"/>
                              </a:solidFill>
                              <a:latin typeface="Cambria Math" panose="02040503050406030204" pitchFamily="18" charset="0"/>
                            </a:rPr>
                            <m:t>𝐏</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𝑎</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𝑏</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e>
                          </m:d>
                        </m:e>
                      </m:d>
                    </m:oMath>
                  </m:oMathPara>
                </a14:m>
                <a:endParaRPr lang="en-US" sz="20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6D11F82-9965-E74A-B0E3-CDEA6A24CEFC}"/>
                  </a:ext>
                </a:extLst>
              </p:cNvPr>
              <p:cNvSpPr txBox="1"/>
              <p:nvPr/>
            </p:nvSpPr>
            <p:spPr>
              <a:xfrm>
                <a:off x="671259" y="5615241"/>
                <a:ext cx="5761154" cy="923330"/>
              </a:xfrm>
              <a:prstGeom prst="rect">
                <a:avLst/>
              </a:prstGeom>
              <a:noFill/>
            </p:spPr>
            <p:txBody>
              <a:bodyPr wrap="square" rtlCol="0">
                <a:spAutoFit/>
              </a:bodyPr>
              <a:lstStyle/>
              <a:p>
                <a:r>
                  <a:rPr lang="en-US" b="1" dirty="0">
                    <a:solidFill>
                      <a:srgbClr val="0070C0"/>
                    </a:solidFill>
                  </a:rPr>
                  <a:t>One last one: What is </a:t>
                </a:r>
                <a14:m>
                  <m:oMath xmlns:m="http://schemas.openxmlformats.org/officeDocument/2006/math">
                    <m:r>
                      <a:rPr lang="en-US" b="1">
                        <a:solidFill>
                          <a:srgbClr val="0070C0"/>
                        </a:solidFill>
                        <a:latin typeface="Cambria Math" panose="02040503050406030204" pitchFamily="18" charset="0"/>
                      </a:rPr>
                      <m:t>𝐏</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𝑎</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𝑏</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𝑒</m:t>
                        </m:r>
                      </m:e>
                    </m:d>
                  </m:oMath>
                </a14:m>
                <a:r>
                  <a:rPr lang="en-US" b="1" dirty="0">
                    <a:solidFill>
                      <a:srgbClr val="0070C0"/>
                    </a:solidFill>
                  </a:rPr>
                  <a:t> (the probability that the alarm *didn’t* go off given that a burglary occurred but not an earthquake)?</a:t>
                </a:r>
              </a:p>
            </p:txBody>
          </p:sp>
        </mc:Choice>
        <mc:Fallback>
          <p:sp>
            <p:nvSpPr>
              <p:cNvPr id="6" name="TextBox 5">
                <a:extLst>
                  <a:ext uri="{FF2B5EF4-FFF2-40B4-BE49-F238E27FC236}">
                    <a16:creationId xmlns:a16="http://schemas.microsoft.com/office/drawing/2014/main" id="{16D11F82-9965-E74A-B0E3-CDEA6A24CEFC}"/>
                  </a:ext>
                </a:extLst>
              </p:cNvPr>
              <p:cNvSpPr txBox="1">
                <a:spLocks noRot="1" noChangeAspect="1" noMove="1" noResize="1" noEditPoints="1" noAdjustHandles="1" noChangeArrowheads="1" noChangeShapeType="1" noTextEdit="1"/>
              </p:cNvSpPr>
              <p:nvPr/>
            </p:nvSpPr>
            <p:spPr>
              <a:xfrm>
                <a:off x="671259" y="5615241"/>
                <a:ext cx="5761154" cy="923330"/>
              </a:xfrm>
              <a:prstGeom prst="rect">
                <a:avLst/>
              </a:prstGeom>
              <a:blipFill>
                <a:blip r:embed="rId4"/>
                <a:stretch>
                  <a:fillRect l="-879" t="-2703" b="-8108"/>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5"/>
          <a:stretch>
            <a:fillRect/>
          </a:stretch>
        </p:blipFill>
        <p:spPr>
          <a:xfrm>
            <a:off x="6432413" y="2805830"/>
            <a:ext cx="5614123" cy="3470079"/>
          </a:xfrm>
          <a:prstGeom prst="rect">
            <a:avLst/>
          </a:prstGeom>
        </p:spPr>
      </p:pic>
    </p:spTree>
    <p:extLst>
      <p:ext uri="{BB962C8B-B14F-4D97-AF65-F5344CB8AC3E}">
        <p14:creationId xmlns:p14="http://schemas.microsoft.com/office/powerpoint/2010/main" val="33203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𝟗</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latin typeface="Cambria Math" panose="02040503050406030204" pitchFamily="18" charset="0"/>
                            </a:rPr>
                            <m:t>∗</m:t>
                          </m:r>
                          <m:r>
                            <a:rPr lang="en-US" sz="2000" b="0" i="1" smtClean="0">
                              <a:solidFill>
                                <a:schemeClr val="tx1"/>
                              </a:solidFill>
                              <a:latin typeface="Cambria Math" panose="02040503050406030204" pitchFamily="18" charset="0"/>
                            </a:rPr>
                            <m:t>0.95</m:t>
                          </m:r>
                          <m:r>
                            <a:rPr lang="en-US" sz="2000" b="0" i="1" smtClean="0">
                              <a:latin typeface="Cambria Math" panose="02040503050406030204" pitchFamily="18" charset="0"/>
                            </a:rPr>
                            <m:t>0</m:t>
                          </m:r>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i="0" smtClean="0">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𝟎𝟎𝟐</m:t>
                          </m:r>
                          <m:r>
                            <a:rPr lang="en-US" sz="2000" b="1" i="0"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smtClean="0">
                              <a:solidFill>
                                <a:schemeClr val="tx1"/>
                              </a:solidFill>
                              <a:latin typeface="Cambria Math" panose="02040503050406030204" pitchFamily="18" charset="0"/>
                            </a:rPr>
                            <m:t>𝟎</m:t>
                          </m:r>
                          <m:r>
                            <a:rPr lang="en-US" sz="2000" b="1" smtClean="0">
                              <a:solidFill>
                                <a:schemeClr val="tx1"/>
                              </a:solidFill>
                              <a:latin typeface="Cambria Math" panose="02040503050406030204" pitchFamily="18" charset="0"/>
                            </a:rPr>
                            <m:t>.</m:t>
                          </m:r>
                          <m:r>
                            <a:rPr lang="en-US" sz="2000" b="1" smtClean="0">
                              <a:solidFill>
                                <a:schemeClr val="tx1"/>
                              </a:solidFill>
                              <a:latin typeface="Cambria Math" panose="02040503050406030204" pitchFamily="18" charset="0"/>
                            </a:rPr>
                            <m:t>𝟗</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𝟎</m:t>
                          </m:r>
                          <m:r>
                            <a:rPr lang="en-US" sz="2000" b="1" i="0" smtClean="0">
                              <a:solidFill>
                                <a:schemeClr val="tx1"/>
                              </a:solidFill>
                              <a:latin typeface="Cambria Math" panose="02040503050406030204" pitchFamily="18" charset="0"/>
                            </a:rPr>
                            <m:t>.</m:t>
                          </m:r>
                          <m:r>
                            <a:rPr lang="en-US" sz="2000" b="1" i="0" smtClean="0">
                              <a:solidFill>
                                <a:schemeClr val="tx1"/>
                              </a:solidFill>
                              <a:latin typeface="Cambria Math" panose="02040503050406030204" pitchFamily="18" charset="0"/>
                            </a:rPr>
                            <m:t>𝟕</m:t>
                          </m:r>
                          <m:r>
                            <a:rPr lang="en-US" sz="2000" b="1" i="0" smtClean="0">
                              <a:solidFill>
                                <a:schemeClr val="tx1"/>
                              </a:solidFill>
                              <a:latin typeface="Cambria Math" panose="02040503050406030204" pitchFamily="18" charset="0"/>
                            </a:rPr>
                            <m:t> ∗</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𝑒</m:t>
                              </m:r>
                            </m:e>
                          </m:d>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m:t>
                          </m:r>
                          <m:r>
                            <a:rPr lang="en-US" sz="2000" b="1" i="1">
                              <a:latin typeface="Cambria Math" panose="02040503050406030204" pitchFamily="18" charset="0"/>
                            </a:rPr>
                            <m:t>⋅</m:t>
                          </m:r>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e>
                          </m:d>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𝑒</m:t>
                              </m:r>
                            </m:e>
                          </m:d>
                          <m:r>
                            <a:rPr lang="en-US" sz="2000" b="0" i="1" smtClean="0">
                              <a:latin typeface="Cambria Math" panose="02040503050406030204" pitchFamily="18" charset="0"/>
                            </a:rPr>
                            <m:t> ∗</m:t>
                          </m:r>
                          <m:r>
                            <a:rPr lang="en-US" sz="2000" b="0" i="1" smtClean="0">
                              <a:solidFill>
                                <a:srgbClr val="FF0000"/>
                              </a:solidFill>
                              <a:latin typeface="Cambria Math" panose="02040503050406030204" pitchFamily="18" charset="0"/>
                            </a:rPr>
                            <m:t>0.06</m:t>
                          </m:r>
                        </m:e>
                      </m:d>
                    </m:oMath>
                  </m:oMathPara>
                </a14:m>
                <a:endParaRPr lang="en-US" sz="2000" dirty="0"/>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r="-37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6D11F82-9965-E74A-B0E3-CDEA6A24CEFC}"/>
              </a:ext>
            </a:extLst>
          </p:cNvPr>
          <p:cNvSpPr txBox="1"/>
          <p:nvPr/>
        </p:nvSpPr>
        <p:spPr>
          <a:xfrm>
            <a:off x="671259" y="5380672"/>
            <a:ext cx="5761154" cy="1477328"/>
          </a:xfrm>
          <a:prstGeom prst="rect">
            <a:avLst/>
          </a:prstGeom>
          <a:noFill/>
        </p:spPr>
        <p:txBody>
          <a:bodyPr wrap="square" rtlCol="0">
            <a:spAutoFit/>
          </a:bodyPr>
          <a:lstStyle/>
          <a:p>
            <a:r>
              <a:rPr lang="en-US" dirty="0"/>
              <a:t>It is 0.06 (see bayes net highlight).</a:t>
            </a:r>
          </a:p>
          <a:p>
            <a:r>
              <a:rPr lang="en-US" dirty="0"/>
              <a:t>You go to the row where burglary is true and earthquake s false… </a:t>
            </a:r>
          </a:p>
          <a:p>
            <a:r>
              <a:rPr lang="en-US" dirty="0"/>
              <a:t>And we want the probability of *not* alarm, so we take the value in the cell and subtract it from 1. </a:t>
            </a:r>
          </a:p>
        </p:txBody>
      </p:sp>
      <p:pic>
        <p:nvPicPr>
          <p:cNvPr id="28" name="Picture 27">
            <a:extLst>
              <a:ext uri="{FF2B5EF4-FFF2-40B4-BE49-F238E27FC236}">
                <a16:creationId xmlns:a16="http://schemas.microsoft.com/office/drawing/2014/main" id="{F3A16761-8C2D-A24A-A221-981A5334F177}"/>
              </a:ext>
            </a:extLst>
          </p:cNvPr>
          <p:cNvPicPr>
            <a:picLocks noChangeAspect="1"/>
          </p:cNvPicPr>
          <p:nvPr/>
        </p:nvPicPr>
        <p:blipFill>
          <a:blip r:embed="rId4"/>
          <a:stretch>
            <a:fillRect/>
          </a:stretch>
        </p:blipFill>
        <p:spPr>
          <a:xfrm>
            <a:off x="6432413" y="2805830"/>
            <a:ext cx="5614123" cy="3470079"/>
          </a:xfrm>
          <a:prstGeom prst="rect">
            <a:avLst/>
          </a:prstGeom>
        </p:spPr>
      </p:pic>
      <p:sp>
        <p:nvSpPr>
          <p:cNvPr id="4" name="Rectangle 3">
            <a:extLst>
              <a:ext uri="{FF2B5EF4-FFF2-40B4-BE49-F238E27FC236}">
                <a16:creationId xmlns:a16="http://schemas.microsoft.com/office/drawing/2014/main" id="{E08C38B4-C8E6-8B47-AB8C-7C162E3B09DF}"/>
              </a:ext>
            </a:extLst>
          </p:cNvPr>
          <p:cNvSpPr/>
          <p:nvPr/>
        </p:nvSpPr>
        <p:spPr>
          <a:xfrm>
            <a:off x="11250386" y="4384852"/>
            <a:ext cx="636814" cy="317777"/>
          </a:xfrm>
          <a:prstGeom prst="rect">
            <a:avLst/>
          </a:prstGeom>
          <a:solidFill>
            <a:srgbClr val="FF0000">
              <a:alpha val="4619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099575-8930-1841-A22B-D02402DFD526}"/>
                  </a:ext>
                </a:extLst>
              </p:cNvPr>
              <p:cNvSpPr txBox="1"/>
              <p:nvPr/>
            </p:nvSpPr>
            <p:spPr>
              <a:xfrm>
                <a:off x="7135586" y="720590"/>
                <a:ext cx="2095510" cy="369332"/>
              </a:xfrm>
              <a:prstGeom prst="rect">
                <a:avLst/>
              </a:prstGeom>
              <a:noFill/>
            </p:spPr>
            <p:txBody>
              <a:bodyPr wrap="none" rtlCol="0">
                <a:spAutoFit/>
              </a:bodyPr>
              <a:lstStyle/>
              <a:p>
                <a14:m>
                  <m:oMath xmlns:m="http://schemas.openxmlformats.org/officeDocument/2006/math">
                    <m:r>
                      <a:rPr lang="en-US" b="1" smtClean="0">
                        <a:solidFill>
                          <a:schemeClr val="tx1"/>
                        </a:solidFill>
                        <a:latin typeface="Cambria Math" panose="02040503050406030204" pitchFamily="18" charset="0"/>
                      </a:rPr>
                      <m:t>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𝑒</m:t>
                        </m:r>
                      </m:e>
                    </m:d>
                  </m:oMath>
                </a14:m>
                <a:r>
                  <a:rPr lang="en-US" dirty="0"/>
                  <a:t> = 0.06</a:t>
                </a:r>
              </a:p>
            </p:txBody>
          </p:sp>
        </mc:Choice>
        <mc:Fallback xmlns="">
          <p:sp>
            <p:nvSpPr>
              <p:cNvPr id="5" name="TextBox 4">
                <a:extLst>
                  <a:ext uri="{FF2B5EF4-FFF2-40B4-BE49-F238E27FC236}">
                    <a16:creationId xmlns:a16="http://schemas.microsoft.com/office/drawing/2014/main" id="{66099575-8930-1841-A22B-D02402DFD526}"/>
                  </a:ext>
                </a:extLst>
              </p:cNvPr>
              <p:cNvSpPr txBox="1">
                <a:spLocks noRot="1" noChangeAspect="1" noMove="1" noResize="1" noEditPoints="1" noAdjustHandles="1" noChangeArrowheads="1" noChangeShapeType="1" noTextEdit="1"/>
              </p:cNvSpPr>
              <p:nvPr/>
            </p:nvSpPr>
            <p:spPr>
              <a:xfrm>
                <a:off x="7135586" y="720590"/>
                <a:ext cx="2095510" cy="369332"/>
              </a:xfrm>
              <a:prstGeom prst="rect">
                <a:avLst/>
              </a:prstGeom>
              <a:blipFill>
                <a:blip r:embed="rId5"/>
                <a:stretch>
                  <a:fillRect t="-6667" r="-1818" b="-23333"/>
                </a:stretch>
              </a:blipFill>
            </p:spPr>
            <p:txBody>
              <a:bodyPr/>
              <a:lstStyle/>
              <a:p>
                <a:r>
                  <a:rPr lang="en-US">
                    <a:noFill/>
                  </a:rPr>
                  <a:t> </a:t>
                </a:r>
              </a:p>
            </p:txBody>
          </p:sp>
        </mc:Fallback>
      </mc:AlternateContent>
    </p:spTree>
    <p:extLst>
      <p:ext uri="{BB962C8B-B14F-4D97-AF65-F5344CB8AC3E}">
        <p14:creationId xmlns:p14="http://schemas.microsoft.com/office/powerpoint/2010/main" val="1032971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a:bodyPr>
              <a:lstStyle/>
              <a:p>
                <a:r>
                  <a:rPr lang="en-US" sz="2400" dirty="0">
                    <a:latin typeface="Helvetica" pitchFamily="2" charset="0"/>
                  </a:rPr>
                  <a:t>Given that John and Mary have called, what are the chances that there was a burglary?</a:t>
                </a:r>
              </a:p>
              <a:p>
                <a:pPr marL="0" indent="0">
                  <a:buNone/>
                </a:pPr>
                <a14:m>
                  <m:oMathPara xmlns:m="http://schemas.openxmlformats.org/officeDocument/2006/math">
                    <m:oMathParaPr>
                      <m:jc m:val="left"/>
                    </m:oMathParaPr>
                    <m:oMath xmlns:m="http://schemas.openxmlformats.org/officeDocument/2006/math">
                      <m:r>
                        <a:rPr lang="en-US" sz="2000" b="1" smtClean="0">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479.53⋅</m:t>
                      </m:r>
                    </m:oMath>
                  </m:oMathPara>
                </a14:m>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0.001⋅0.900⋅0.700⋅0.002⋅0.950</m:t>
                          </m:r>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0.001⋅0.050⋅0.010⋅0.002⋅0.050</m:t>
                          </m:r>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0.001⋅0.900⋅0.700⋅0.998⋅0.940</m:t>
                          </m:r>
                        </m:e>
                      </m:d>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0.001⋅0.050⋅0.010⋅0.998⋅0.060</m:t>
                          </m:r>
                        </m:e>
                      </m:d>
                      <m:r>
                        <a:rPr lang="en-US" sz="2000" i="1">
                          <a:latin typeface="Cambria Math" panose="02040503050406030204" pitchFamily="18" charset="0"/>
                        </a:rPr>
                        <m:t> </m:t>
                      </m:r>
                    </m:oMath>
                  </m:oMathPara>
                </a14:m>
                <a:endParaRPr lang="en-US" sz="2000" dirty="0">
                  <a:latin typeface="Helvetica" pitchFamily="2" charset="0"/>
                </a:endParaRPr>
              </a:p>
              <a:p>
                <a:pPr marL="0" indent="0">
                  <a:buNone/>
                </a:pPr>
                <a:r>
                  <a:rPr lang="en-US" sz="2000" dirty="0">
                    <a:latin typeface="Helvetica" pitchFamily="2" charset="0"/>
                  </a:rPr>
                  <a:t>Here is everything replaced based on the tables (and I’ll also spare you the trouble of finding the normalization factor – it was 479.53). Do the above math, and you get… </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57" r="-378" b="-329"/>
                </a:stretch>
              </a:blipFill>
            </p:spPr>
            <p:txBody>
              <a:bodyPr/>
              <a:lstStyle/>
              <a:p>
                <a:r>
                  <a:rPr lang="en-US">
                    <a:noFill/>
                  </a:rPr>
                  <a:t> </a:t>
                </a:r>
              </a:p>
            </p:txBody>
          </p:sp>
        </mc:Fallback>
      </mc:AlternateContent>
    </p:spTree>
    <p:extLst>
      <p:ext uri="{BB962C8B-B14F-4D97-AF65-F5344CB8AC3E}">
        <p14:creationId xmlns:p14="http://schemas.microsoft.com/office/powerpoint/2010/main" val="2915022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Alarm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Given that John and Mary have called, what are the chances that there was a burglary?</a:t>
                </a:r>
              </a:p>
              <a:p>
                <a:pPr marL="0" indent="0">
                  <a:buNone/>
                </a:pPr>
                <a:endParaRPr lang="en-US" sz="2000" b="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≈0.284</m:t>
                      </m:r>
                    </m:oMath>
                  </m:oMathPara>
                </a14:m>
                <a:endParaRPr lang="en-US" sz="2000" i="1" dirty="0">
                  <a:latin typeface="Cambria Math" panose="02040503050406030204" pitchFamily="18" charset="0"/>
                </a:endParaRPr>
              </a:p>
              <a:p>
                <a:pPr marL="0" indent="0">
                  <a:buNone/>
                </a:pPr>
                <a:endParaRPr lang="en-US" sz="2000" dirty="0">
                  <a:latin typeface="Helvetica" pitchFamily="2" charset="0"/>
                </a:endParaRPr>
              </a:p>
              <a:p>
                <a:pPr marL="0" indent="0">
                  <a:buNone/>
                </a:pPr>
                <a:r>
                  <a:rPr lang="en-US" sz="2000" dirty="0">
                    <a:latin typeface="Helvetica" pitchFamily="2" charset="0"/>
                  </a:rPr>
                  <a:t>There is about a 28% chance that there was a burglary.</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173986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Advanced Bayes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77500" lnSpcReduction="20000"/>
          </a:bodyPr>
          <a:lstStyle/>
          <a:p>
            <a:r>
              <a:rPr lang="en-US" sz="2400" dirty="0">
                <a:latin typeface="Helvetica" pitchFamily="2" charset="0"/>
              </a:rPr>
              <a:t>The straight-forward process of calculating probabilities by enumeration is correct, but it is time-consuming, and often repeats calculations.</a:t>
            </a:r>
          </a:p>
          <a:p>
            <a:r>
              <a:rPr lang="en-US" sz="2400" dirty="0">
                <a:latin typeface="Helvetica" pitchFamily="2" charset="0"/>
              </a:rPr>
              <a:t>So we’ll discuss an alternative approach: </a:t>
            </a:r>
          </a:p>
          <a:p>
            <a:endParaRPr lang="en-US" sz="2400" dirty="0">
              <a:latin typeface="Helvetica" pitchFamily="2" charset="0"/>
            </a:endParaRPr>
          </a:p>
          <a:p>
            <a:pPr marL="0" indent="0" algn="ctr">
              <a:buNone/>
            </a:pPr>
            <a:r>
              <a:rPr lang="en-US" sz="2400" dirty="0">
                <a:latin typeface="Helvetica" pitchFamily="2" charset="0"/>
              </a:rPr>
              <a:t>Sampling</a:t>
            </a:r>
          </a:p>
          <a:p>
            <a:pPr marL="0" indent="0" algn="ctr">
              <a:buNone/>
            </a:pPr>
            <a:endParaRPr lang="en-US" sz="2400" dirty="0">
              <a:latin typeface="Helvetica" pitchFamily="2" charset="0"/>
            </a:endParaRPr>
          </a:p>
          <a:p>
            <a:pPr marL="0" indent="0" algn="ctr">
              <a:buNone/>
            </a:pPr>
            <a:r>
              <a:rPr lang="en-US" sz="2400" dirty="0">
                <a:latin typeface="Helvetica" pitchFamily="2" charset="0"/>
              </a:rPr>
              <a:t>Lots of different ways to sample, but the upshot: produce lots of “samples” and determine probabilities based on the samples you see.</a:t>
            </a:r>
          </a:p>
          <a:p>
            <a:pPr marL="0" indent="0" algn="ctr">
              <a:buNone/>
            </a:pPr>
            <a:endParaRPr lang="en-US" sz="2400" dirty="0">
              <a:latin typeface="Helvetica" pitchFamily="2" charset="0"/>
            </a:endParaRPr>
          </a:p>
          <a:p>
            <a:pPr marL="0" indent="0" algn="ctr">
              <a:buNone/>
            </a:pPr>
            <a:r>
              <a:rPr lang="en-US" sz="2400" dirty="0">
                <a:latin typeface="Helvetica" pitchFamily="2" charset="0"/>
              </a:rPr>
              <a:t>Let’s start with random sampling and get fancier from there!</a:t>
            </a: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1834095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Estimating Values via Sampling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One of our problems was that calculating exact values might be too time consuming in large networks.</a:t>
            </a:r>
          </a:p>
          <a:p>
            <a:r>
              <a:rPr lang="en-US" sz="2400" dirty="0">
                <a:latin typeface="Helvetica" pitchFamily="2" charset="0"/>
              </a:rPr>
              <a:t>A solution to that is to sample randomly from the space of possible values to estimate actual values.</a:t>
            </a:r>
          </a:p>
          <a:p>
            <a:endParaRPr lang="en-US" sz="2400" dirty="0">
              <a:latin typeface="Helvetica" pitchFamily="2" charset="0"/>
            </a:endParaRPr>
          </a:p>
          <a:p>
            <a:r>
              <a:rPr lang="en-US" sz="2200" dirty="0">
                <a:latin typeface="Helvetica" pitchFamily="2" charset="0"/>
              </a:rPr>
              <a:t>Algorithms that run in a fixed amount of time and use random sampling to estimate calculations (with some margin of error) are called Monte Carlo algorithms, named after the famous casino.</a:t>
            </a:r>
          </a:p>
        </p:txBody>
      </p:sp>
    </p:spTree>
    <p:extLst>
      <p:ext uri="{BB962C8B-B14F-4D97-AF65-F5344CB8AC3E}">
        <p14:creationId xmlns:p14="http://schemas.microsoft.com/office/powerpoint/2010/main" val="416163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8894026" cy="3849624"/>
              </a:xfrm>
            </p:spPr>
            <p:txBody>
              <a:bodyPr>
                <a:normAutofit fontScale="92500" lnSpcReduction="10000"/>
              </a:bodyPr>
              <a:lstStyle/>
              <a:p>
                <a:r>
                  <a:rPr lang="en-US" sz="2400" dirty="0">
                    <a:latin typeface="Helvetica" pitchFamily="2" charset="0"/>
                  </a:rPr>
                  <a:t>Say you have a coin, and you want to test whether or not its fair.</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𝐶𝑜𝑖𝑛</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h𝑒𝑎𝑑𝑠</m:t>
                          </m:r>
                          <m:r>
                            <a:rPr lang="en-US" sz="2400" i="1">
                              <a:latin typeface="Cambria Math" panose="02040503050406030204" pitchFamily="18" charset="0"/>
                            </a:rPr>
                            <m:t>,</m:t>
                          </m:r>
                          <m:r>
                            <a:rPr lang="en-US" sz="2400" i="1">
                              <a:latin typeface="Cambria Math" panose="02040503050406030204" pitchFamily="18" charset="0"/>
                            </a:rPr>
                            <m:t>𝑡𝑎𝑖𝑙𝑠</m:t>
                          </m:r>
                        </m:e>
                      </m:d>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After flipping the coin one time, you get heads. That is one </a:t>
                </a:r>
                <a:r>
                  <a:rPr lang="en-US" sz="2200" b="1" dirty="0">
                    <a:latin typeface="Helvetica" pitchFamily="2" charset="0"/>
                  </a:rPr>
                  <a:t>sample</a:t>
                </a:r>
                <a:r>
                  <a:rPr lang="en-US" sz="2200" dirty="0">
                    <a:latin typeface="Helvetica" pitchFamily="2" charset="0"/>
                  </a:rPr>
                  <a:t>. If we stopped now, our probability distribution would look like:</a:t>
                </a:r>
              </a:p>
              <a:p>
                <a:pPr marL="0" indent="0">
                  <a:buNone/>
                </a:pPr>
                <a:endParaRPr lang="en-US" sz="20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𝐶𝑜𝑖𝑛</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0</m:t>
                          </m:r>
                        </m:e>
                      </m:d>
                    </m:oMath>
                  </m:oMathPara>
                </a14:m>
                <a:endParaRPr lang="en-US" sz="2200" dirty="0">
                  <a:latin typeface="Helvetica" pitchFamily="2" charset="0"/>
                </a:endParaRPr>
              </a:p>
              <a:p>
                <a:pPr marL="0" indent="0">
                  <a:buNone/>
                </a:pPr>
                <a:endParaRPr lang="en-US" sz="2200" dirty="0">
                  <a:latin typeface="Helvetica" pitchFamily="2" charset="0"/>
                </a:endParaRPr>
              </a:p>
              <a:p>
                <a:pPr marL="0" indent="0" algn="ctr">
                  <a:buNone/>
                </a:pPr>
                <a:r>
                  <a:rPr lang="en-US" sz="2200" dirty="0">
                    <a:latin typeface="Helvetica" pitchFamily="2" charset="0"/>
                  </a:rPr>
                  <a:t>(100 percent chance of heads, 0 percent chance of tails)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8894026" cy="3849624"/>
              </a:xfrm>
              <a:blipFill>
                <a:blip r:embed="rId3"/>
                <a:stretch>
                  <a:fillRect l="-856" t="-329" b="-987"/>
                </a:stretch>
              </a:blipFill>
            </p:spPr>
            <p:txBody>
              <a:bodyPr/>
              <a:lstStyle/>
              <a:p>
                <a:r>
                  <a:rPr lang="en-US">
                    <a:noFill/>
                  </a:rPr>
                  <a:t> </a:t>
                </a:r>
              </a:p>
            </p:txBody>
          </p:sp>
        </mc:Fallback>
      </mc:AlternateContent>
      <p:pic>
        <p:nvPicPr>
          <p:cNvPr id="4" name="Picture 2" descr="http://www.grahamscoins.com/coin_flip_copy.png">
            <a:extLst>
              <a:ext uri="{FF2B5EF4-FFF2-40B4-BE49-F238E27FC236}">
                <a16:creationId xmlns:a16="http://schemas.microsoft.com/office/drawing/2014/main" id="{0CD9998D-44A4-2240-AE9C-5A1783F0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826" y="401089"/>
            <a:ext cx="190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85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8894026" cy="3849624"/>
              </a:xfrm>
            </p:spPr>
            <p:txBody>
              <a:bodyPr>
                <a:normAutofit fontScale="92500" lnSpcReduction="10000"/>
              </a:bodyPr>
              <a:lstStyle/>
              <a:p>
                <a:r>
                  <a:rPr lang="en-US" sz="2400" dirty="0">
                    <a:latin typeface="Helvetica" pitchFamily="2" charset="0"/>
                  </a:rPr>
                  <a:t>Say you have a coin, and you want to test whether or not its fair.</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𝐶𝑜𝑖𝑛</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h𝑒𝑎𝑑𝑠</m:t>
                          </m:r>
                          <m:r>
                            <a:rPr lang="en-US" sz="2400" i="1">
                              <a:latin typeface="Cambria Math" panose="02040503050406030204" pitchFamily="18" charset="0"/>
                            </a:rPr>
                            <m:t>,</m:t>
                          </m:r>
                          <m:r>
                            <a:rPr lang="en-US" sz="2400" i="1">
                              <a:latin typeface="Cambria Math" panose="02040503050406030204" pitchFamily="18" charset="0"/>
                            </a:rPr>
                            <m:t>𝑡𝑎𝑖𝑙𝑠</m:t>
                          </m:r>
                        </m:e>
                      </m:d>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We take some more samples. We flip the coin a total of 10 times, and get 7 heads and 3 tails. Now our distribution looks like:</a:t>
                </a:r>
              </a:p>
              <a:p>
                <a:pPr marL="0" indent="0">
                  <a:buNone/>
                </a:pPr>
                <a:endParaRPr lang="en-US" sz="20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𝐶𝑜𝑖𝑛</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7</m:t>
                          </m:r>
                          <m:r>
                            <a:rPr lang="en-US" sz="2000" i="1">
                              <a:latin typeface="Cambria Math" panose="02040503050406030204" pitchFamily="18" charset="0"/>
                            </a:rPr>
                            <m:t>,</m:t>
                          </m:r>
                          <m:r>
                            <a:rPr lang="en-US" sz="2000" b="0" i="1" smtClean="0">
                              <a:latin typeface="Cambria Math" panose="02040503050406030204" pitchFamily="18" charset="0"/>
                            </a:rPr>
                            <m:t>3</m:t>
                          </m:r>
                        </m:e>
                      </m:d>
                    </m:oMath>
                  </m:oMathPara>
                </a14:m>
                <a:endParaRPr lang="en-US" sz="2200" dirty="0">
                  <a:latin typeface="Helvetica" pitchFamily="2" charset="0"/>
                </a:endParaRPr>
              </a:p>
              <a:p>
                <a:pPr marL="0" indent="0">
                  <a:buNone/>
                </a:pPr>
                <a:endParaRPr lang="en-US" sz="2200" dirty="0">
                  <a:latin typeface="Helvetica" pitchFamily="2" charset="0"/>
                </a:endParaRPr>
              </a:p>
              <a:p>
                <a:pPr marL="0" indent="0" algn="ctr">
                  <a:buNone/>
                </a:pPr>
                <a:r>
                  <a:rPr lang="en-US" sz="2200" dirty="0">
                    <a:latin typeface="Helvetica" pitchFamily="2" charset="0"/>
                  </a:rPr>
                  <a:t>(70 percent chance of heads, 30 percent chance of tails)</a:t>
                </a: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8894026" cy="3849624"/>
              </a:xfrm>
              <a:blipFill>
                <a:blip r:embed="rId3"/>
                <a:stretch>
                  <a:fillRect l="-856" t="-329" r="-285" b="-987"/>
                </a:stretch>
              </a:blipFill>
            </p:spPr>
            <p:txBody>
              <a:bodyPr/>
              <a:lstStyle/>
              <a:p>
                <a:r>
                  <a:rPr lang="en-US">
                    <a:noFill/>
                  </a:rPr>
                  <a:t> </a:t>
                </a:r>
              </a:p>
            </p:txBody>
          </p:sp>
        </mc:Fallback>
      </mc:AlternateContent>
      <p:pic>
        <p:nvPicPr>
          <p:cNvPr id="4" name="Picture 2" descr="http://www.grahamscoins.com/coin_flip_copy.png">
            <a:extLst>
              <a:ext uri="{FF2B5EF4-FFF2-40B4-BE49-F238E27FC236}">
                <a16:creationId xmlns:a16="http://schemas.microsoft.com/office/drawing/2014/main" id="{0CD9998D-44A4-2240-AE9C-5A1783F0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826" y="401089"/>
            <a:ext cx="190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73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8894026" cy="3849624"/>
              </a:xfrm>
            </p:spPr>
            <p:txBody>
              <a:bodyPr>
                <a:normAutofit fontScale="92500"/>
              </a:bodyPr>
              <a:lstStyle/>
              <a:p>
                <a:r>
                  <a:rPr lang="en-US" sz="2400" dirty="0">
                    <a:latin typeface="Helvetica" pitchFamily="2" charset="0"/>
                  </a:rPr>
                  <a:t>Say you have a coin, and you want to test whether or not its fair.</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𝐶𝑜𝑖𝑛</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h𝑒𝑎𝑑𝑠</m:t>
                          </m:r>
                          <m:r>
                            <a:rPr lang="en-US" sz="2400" i="1">
                              <a:latin typeface="Cambria Math" panose="02040503050406030204" pitchFamily="18" charset="0"/>
                            </a:rPr>
                            <m:t>,</m:t>
                          </m:r>
                          <m:r>
                            <a:rPr lang="en-US" sz="2400" i="1">
                              <a:latin typeface="Cambria Math" panose="02040503050406030204" pitchFamily="18" charset="0"/>
                            </a:rPr>
                            <m:t>𝑡𝑎𝑖𝑙𝑠</m:t>
                          </m:r>
                        </m:e>
                      </m:d>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We flip a total of a hundred times, and get:</a:t>
                </a:r>
              </a:p>
              <a:p>
                <a:pPr marL="0" indent="0">
                  <a:buNone/>
                </a:pPr>
                <a:endParaRPr lang="en-US" sz="20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𝐶𝑜𝑖𝑛</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59</m:t>
                          </m:r>
                          <m:r>
                            <a:rPr lang="en-US" sz="2000" i="1">
                              <a:latin typeface="Cambria Math" panose="02040503050406030204" pitchFamily="18" charset="0"/>
                            </a:rPr>
                            <m:t>,</m:t>
                          </m:r>
                          <m:r>
                            <a:rPr lang="en-US" sz="2000" b="0" i="1" smtClean="0">
                              <a:latin typeface="Cambria Math" panose="02040503050406030204" pitchFamily="18" charset="0"/>
                            </a:rPr>
                            <m:t>41</m:t>
                          </m:r>
                        </m:e>
                      </m:d>
                    </m:oMath>
                  </m:oMathPara>
                </a14:m>
                <a:endParaRPr lang="en-US" sz="2200" dirty="0">
                  <a:latin typeface="Helvetica" pitchFamily="2" charset="0"/>
                </a:endParaRPr>
              </a:p>
              <a:p>
                <a:pPr marL="0" indent="0">
                  <a:buNone/>
                </a:pPr>
                <a:endParaRPr lang="en-US" sz="2200" dirty="0">
                  <a:latin typeface="Helvetica" pitchFamily="2" charset="0"/>
                </a:endParaRPr>
              </a:p>
              <a:p>
                <a:pPr marL="0" indent="0" algn="ctr">
                  <a:buNone/>
                </a:pPr>
                <a:r>
                  <a:rPr lang="en-US" sz="2200" dirty="0">
                    <a:latin typeface="Helvetica" pitchFamily="2" charset="0"/>
                  </a:rPr>
                  <a:t>(59 percent chance of heads, 41 percent chance of tails)</a:t>
                </a:r>
              </a:p>
              <a:p>
                <a:pPr marL="0" indent="0" algn="ctr">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8894026" cy="3849624"/>
              </a:xfrm>
              <a:blipFill>
                <a:blip r:embed="rId3"/>
                <a:stretch>
                  <a:fillRect l="-856"/>
                </a:stretch>
              </a:blipFill>
            </p:spPr>
            <p:txBody>
              <a:bodyPr/>
              <a:lstStyle/>
              <a:p>
                <a:r>
                  <a:rPr lang="en-US">
                    <a:noFill/>
                  </a:rPr>
                  <a:t> </a:t>
                </a:r>
              </a:p>
            </p:txBody>
          </p:sp>
        </mc:Fallback>
      </mc:AlternateContent>
      <p:pic>
        <p:nvPicPr>
          <p:cNvPr id="4" name="Picture 2" descr="http://www.grahamscoins.com/coin_flip_copy.png">
            <a:extLst>
              <a:ext uri="{FF2B5EF4-FFF2-40B4-BE49-F238E27FC236}">
                <a16:creationId xmlns:a16="http://schemas.microsoft.com/office/drawing/2014/main" id="{0CD9998D-44A4-2240-AE9C-5A1783F0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826" y="401089"/>
            <a:ext cx="190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7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Bayesian Networks</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62A093B-3E88-1E47-AE3A-920B48347B52}"/>
                  </a:ext>
                </a:extLst>
              </p:cNvPr>
              <p:cNvSpPr/>
              <p:nvPr/>
            </p:nvSpPr>
            <p:spPr>
              <a:xfrm>
                <a:off x="2217107" y="2881912"/>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rPr>
                        <m:t>𝑊𝑒𝑎𝑡h𝑒𝑟</m:t>
                      </m:r>
                    </m:oMath>
                  </m:oMathPara>
                </a14:m>
                <a:endParaRPr lang="en-US" dirty="0">
                  <a:solidFill>
                    <a:schemeClr val="bg1"/>
                  </a:solidFill>
                </a:endParaRPr>
              </a:p>
            </p:txBody>
          </p:sp>
        </mc:Choice>
        <mc:Fallback xmlns="">
          <p:sp>
            <p:nvSpPr>
              <p:cNvPr id="5" name="Oval 4">
                <a:extLst>
                  <a:ext uri="{FF2B5EF4-FFF2-40B4-BE49-F238E27FC236}">
                    <a16:creationId xmlns:a16="http://schemas.microsoft.com/office/drawing/2014/main" id="{B62A093B-3E88-1E47-AE3A-920B48347B52}"/>
                  </a:ext>
                </a:extLst>
              </p:cNvPr>
              <p:cNvSpPr>
                <a:spLocks noRot="1" noChangeAspect="1" noMove="1" noResize="1" noEditPoints="1" noAdjustHandles="1" noChangeArrowheads="1" noChangeShapeType="1" noTextEdit="1"/>
              </p:cNvSpPr>
              <p:nvPr/>
            </p:nvSpPr>
            <p:spPr>
              <a:xfrm>
                <a:off x="2217107" y="2881912"/>
                <a:ext cx="1695691" cy="636608"/>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BF6999A-8D27-E54B-894F-A41CD84302D6}"/>
                  </a:ext>
                </a:extLst>
              </p:cNvPr>
              <p:cNvSpPr/>
              <p:nvPr/>
            </p:nvSpPr>
            <p:spPr>
              <a:xfrm>
                <a:off x="6628387" y="2563608"/>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𝐶𝑎𝑣𝑖𝑡𝑦</m:t>
                      </m:r>
                    </m:oMath>
                  </m:oMathPara>
                </a14:m>
                <a:endParaRPr lang="en-US" dirty="0"/>
              </a:p>
            </p:txBody>
          </p:sp>
        </mc:Choice>
        <mc:Fallback xmlns="">
          <p:sp>
            <p:nvSpPr>
              <p:cNvPr id="6" name="Oval 5">
                <a:extLst>
                  <a:ext uri="{FF2B5EF4-FFF2-40B4-BE49-F238E27FC236}">
                    <a16:creationId xmlns:a16="http://schemas.microsoft.com/office/drawing/2014/main" id="{0BF6999A-8D27-E54B-894F-A41CD84302D6}"/>
                  </a:ext>
                </a:extLst>
              </p:cNvPr>
              <p:cNvSpPr>
                <a:spLocks noRot="1" noChangeAspect="1" noMove="1" noResize="1" noEditPoints="1" noAdjustHandles="1" noChangeArrowheads="1" noChangeShapeType="1" noTextEdit="1"/>
              </p:cNvSpPr>
              <p:nvPr/>
            </p:nvSpPr>
            <p:spPr>
              <a:xfrm>
                <a:off x="6628387" y="2563608"/>
                <a:ext cx="1695691" cy="636608"/>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40A86AB0-17FB-8E41-BAFE-E347DC0C5B78}"/>
                  </a:ext>
                </a:extLst>
              </p:cNvPr>
              <p:cNvSpPr/>
              <p:nvPr/>
            </p:nvSpPr>
            <p:spPr>
              <a:xfrm>
                <a:off x="5338512"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𝑇𝑜𝑜𝑡h𝑎𝑐h𝑒</m:t>
                      </m:r>
                    </m:oMath>
                  </m:oMathPara>
                </a14:m>
                <a:endParaRPr lang="en-US" dirty="0"/>
              </a:p>
            </p:txBody>
          </p:sp>
        </mc:Choice>
        <mc:Fallback xmlns="">
          <p:sp>
            <p:nvSpPr>
              <p:cNvPr id="7" name="Oval 6">
                <a:extLst>
                  <a:ext uri="{FF2B5EF4-FFF2-40B4-BE49-F238E27FC236}">
                    <a16:creationId xmlns:a16="http://schemas.microsoft.com/office/drawing/2014/main" id="{40A86AB0-17FB-8E41-BAFE-E347DC0C5B78}"/>
                  </a:ext>
                </a:extLst>
              </p:cNvPr>
              <p:cNvSpPr>
                <a:spLocks noRot="1" noChangeAspect="1" noMove="1" noResize="1" noEditPoints="1" noAdjustHandles="1" noChangeArrowheads="1" noChangeShapeType="1" noTextEdit="1"/>
              </p:cNvSpPr>
              <p:nvPr/>
            </p:nvSpPr>
            <p:spPr>
              <a:xfrm>
                <a:off x="5338512" y="3516259"/>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043671A-95D5-074A-9E94-2BCB07A9CC04}"/>
                  </a:ext>
                </a:extLst>
              </p:cNvPr>
              <p:cNvSpPr/>
              <p:nvPr/>
            </p:nvSpPr>
            <p:spPr>
              <a:xfrm>
                <a:off x="7882049" y="35162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𝐶𝑎𝑡𝑐h</m:t>
                      </m:r>
                    </m:oMath>
                  </m:oMathPara>
                </a14:m>
                <a:endParaRPr lang="en-US" dirty="0"/>
              </a:p>
            </p:txBody>
          </p:sp>
        </mc:Choice>
        <mc:Fallback xmlns="">
          <p:sp>
            <p:nvSpPr>
              <p:cNvPr id="8" name="Oval 7">
                <a:extLst>
                  <a:ext uri="{FF2B5EF4-FFF2-40B4-BE49-F238E27FC236}">
                    <a16:creationId xmlns:a16="http://schemas.microsoft.com/office/drawing/2014/main" id="{A043671A-95D5-074A-9E94-2BCB07A9CC04}"/>
                  </a:ext>
                </a:extLst>
              </p:cNvPr>
              <p:cNvSpPr>
                <a:spLocks noRot="1" noChangeAspect="1" noMove="1" noResize="1" noEditPoints="1" noAdjustHandles="1" noChangeArrowheads="1" noChangeShapeType="1" noTextEdit="1"/>
              </p:cNvSpPr>
              <p:nvPr/>
            </p:nvSpPr>
            <p:spPr>
              <a:xfrm>
                <a:off x="7882049" y="3516259"/>
                <a:ext cx="1695691" cy="636608"/>
              </a:xfrm>
              <a:prstGeom prst="ellipse">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8F4FED-D7A6-6D4D-BAF0-9B519F5BA7A0}"/>
              </a:ext>
            </a:extLst>
          </p:cNvPr>
          <p:cNvSpPr txBox="1"/>
          <p:nvPr/>
        </p:nvSpPr>
        <p:spPr>
          <a:xfrm>
            <a:off x="6331868" y="770143"/>
            <a:ext cx="5347113" cy="923330"/>
          </a:xfrm>
          <a:prstGeom prst="rect">
            <a:avLst/>
          </a:prstGeom>
          <a:noFill/>
        </p:spPr>
        <p:txBody>
          <a:bodyPr wrap="square" rtlCol="0">
            <a:spAutoFit/>
          </a:bodyPr>
          <a:lstStyle/>
          <a:p>
            <a:r>
              <a:rPr lang="en-US" dirty="0">
                <a:latin typeface="Helvetica" pitchFamily="2" charset="0"/>
              </a:rPr>
              <a:t>We can infer the </a:t>
            </a:r>
            <a:r>
              <a:rPr lang="en-US" i="1" dirty="0">
                <a:latin typeface="Helvetica" pitchFamily="2" charset="0"/>
              </a:rPr>
              <a:t>P(¬cavity) </a:t>
            </a:r>
            <a:r>
              <a:rPr lang="en-US" dirty="0">
                <a:latin typeface="Helvetica" pitchFamily="2" charset="0"/>
              </a:rPr>
              <a:t>to be 1 – </a:t>
            </a:r>
            <a:r>
              <a:rPr lang="en-US" i="1" dirty="0">
                <a:latin typeface="Helvetica" pitchFamily="2" charset="0"/>
              </a:rPr>
              <a:t>P(cavity). </a:t>
            </a:r>
            <a:r>
              <a:rPr lang="en-US" dirty="0">
                <a:latin typeface="Helvetica" pitchFamily="2" charset="0"/>
              </a:rPr>
              <a:t>Because this can be easily computed, we leave these cells off of the tables. But they are there! </a:t>
            </a:r>
          </a:p>
        </p:txBody>
      </p:sp>
      <p:cxnSp>
        <p:nvCxnSpPr>
          <p:cNvPr id="4" name="Straight Arrow Connector 3">
            <a:extLst>
              <a:ext uri="{FF2B5EF4-FFF2-40B4-BE49-F238E27FC236}">
                <a16:creationId xmlns:a16="http://schemas.microsoft.com/office/drawing/2014/main" id="{D2D95B76-D6A0-F846-B49A-C0A07947A141}"/>
              </a:ext>
            </a:extLst>
          </p:cNvPr>
          <p:cNvCxnSpPr>
            <a:cxnSpLocks/>
            <a:stCxn id="6" idx="4"/>
            <a:endCxn id="7" idx="7"/>
          </p:cNvCxnSpPr>
          <p:nvPr/>
        </p:nvCxnSpPr>
        <p:spPr>
          <a:xfrm flipH="1">
            <a:off x="6785875" y="3200216"/>
            <a:ext cx="690358"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DDB8D-89DD-F349-A858-6C007FE872E4}"/>
              </a:ext>
            </a:extLst>
          </p:cNvPr>
          <p:cNvCxnSpPr>
            <a:cxnSpLocks/>
            <a:stCxn id="6" idx="4"/>
            <a:endCxn id="8" idx="1"/>
          </p:cNvCxnSpPr>
          <p:nvPr/>
        </p:nvCxnSpPr>
        <p:spPr>
          <a:xfrm>
            <a:off x="7476233" y="3200216"/>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𝑡𝑜𝑜𝑡h𝑎𝑐h𝑒</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Choice>
        <mc:Fallback xmlns="">
          <p:graphicFrame>
            <p:nvGraphicFramePr>
              <p:cNvPr id="12" name="Table 11">
                <a:extLst>
                  <a:ext uri="{FF2B5EF4-FFF2-40B4-BE49-F238E27FC236}">
                    <a16:creationId xmlns:a16="http://schemas.microsoft.com/office/drawing/2014/main" id="{6C5123B8-81C2-E646-B1D9-413B2CBC2873}"/>
                  </a:ext>
                </a:extLst>
              </p:cNvPr>
              <p:cNvGraphicFramePr>
                <a:graphicFrameLocks noGrp="1"/>
              </p:cNvGraphicFramePr>
              <p:nvPr/>
            </p:nvGraphicFramePr>
            <p:xfrm>
              <a:off x="4410853" y="4467437"/>
              <a:ext cx="2593257" cy="1112520"/>
            </p:xfrm>
            <a:graphic>
              <a:graphicData uri="http://schemas.openxmlformats.org/drawingml/2006/table">
                <a:tbl>
                  <a:tblPr firstRow="1" bandRow="1">
                    <a:tableStyleId>{5C22544A-7EE6-4342-B048-85BDC9FD1C3A}</a:tableStyleId>
                  </a:tblPr>
                  <a:tblGrid>
                    <a:gridCol w="910504">
                      <a:extLst>
                        <a:ext uri="{9D8B030D-6E8A-4147-A177-3AD203B41FA5}">
                          <a16:colId xmlns:a16="http://schemas.microsoft.com/office/drawing/2014/main" val="20000"/>
                        </a:ext>
                      </a:extLst>
                    </a:gridCol>
                    <a:gridCol w="1682753">
                      <a:extLst>
                        <a:ext uri="{9D8B030D-6E8A-4147-A177-3AD203B41FA5}">
                          <a16:colId xmlns:a16="http://schemas.microsoft.com/office/drawing/2014/main" val="20001"/>
                        </a:ext>
                      </a:extLst>
                    </a:gridCol>
                  </a:tblGrid>
                  <a:tr h="370840">
                    <a:tc>
                      <a:txBody>
                        <a:bodyPr/>
                        <a:lstStyle/>
                        <a:p>
                          <a:endParaRPr lang="en-US"/>
                        </a:p>
                      </a:txBody>
                      <a:tcPr>
                        <a:blipFill>
                          <a:blip r:embed="rId6"/>
                          <a:stretch>
                            <a:fillRect l="-1389" t="-3333" r="-186111" b="-216667"/>
                          </a:stretch>
                        </a:blipFill>
                      </a:tcPr>
                    </a:tc>
                    <a:tc>
                      <a:txBody>
                        <a:bodyPr/>
                        <a:lstStyle/>
                        <a:p>
                          <a:endParaRPr lang="en-US"/>
                        </a:p>
                      </a:txBody>
                      <a:tcPr>
                        <a:blipFill>
                          <a:blip r:embed="rId6"/>
                          <a:stretch>
                            <a:fillRect l="-54887" t="-3333" r="-752" b="-216667"/>
                          </a:stretch>
                        </a:blip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389" t="-106897" r="-186111" b="-1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extLst>
                      <a:ext uri="{0D108BD9-81ED-4DB2-BD59-A6C34878D82A}">
                        <a16:rowId xmlns:a16="http://schemas.microsoft.com/office/drawing/2014/main" val="10001"/>
                      </a:ext>
                    </a:extLst>
                  </a:tr>
                  <a:tr h="370840">
                    <a:tc>
                      <a:txBody>
                        <a:bodyPr/>
                        <a:lstStyle/>
                        <a:p>
                          <a:endParaRPr lang="en-US"/>
                        </a:p>
                      </a:txBody>
                      <a:tcPr>
                        <a:blipFill>
                          <a:blip r:embed="rId6"/>
                          <a:stretch>
                            <a:fillRect l="-1389" t="-200000" r="-186111" b="-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𝑐𝑎𝑡𝑐h</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3" name="Table 12">
                <a:extLst>
                  <a:ext uri="{FF2B5EF4-FFF2-40B4-BE49-F238E27FC236}">
                    <a16:creationId xmlns:a16="http://schemas.microsoft.com/office/drawing/2014/main" id="{1137C615-D7E8-E846-B215-21B921A47350}"/>
                  </a:ext>
                </a:extLst>
              </p:cNvPr>
              <p:cNvGraphicFramePr>
                <a:graphicFrameLocks noGrp="1"/>
              </p:cNvGraphicFramePr>
              <p:nvPr/>
            </p:nvGraphicFramePr>
            <p:xfrm>
              <a:off x="8870569" y="4556623"/>
              <a:ext cx="1962502" cy="1107440"/>
            </p:xfrm>
            <a:graphic>
              <a:graphicData uri="http://schemas.openxmlformats.org/drawingml/2006/table">
                <a:tbl>
                  <a:tblPr firstRow="1" bandRow="1">
                    <a:tableStyleId>{5C22544A-7EE6-4342-B048-85BDC9FD1C3A}</a:tableStyleId>
                  </a:tblPr>
                  <a:tblGrid>
                    <a:gridCol w="894192">
                      <a:extLst>
                        <a:ext uri="{9D8B030D-6E8A-4147-A177-3AD203B41FA5}">
                          <a16:colId xmlns:a16="http://schemas.microsoft.com/office/drawing/2014/main" val="20000"/>
                        </a:ext>
                      </a:extLst>
                    </a:gridCol>
                    <a:gridCol w="1068310">
                      <a:extLst>
                        <a:ext uri="{9D8B030D-6E8A-4147-A177-3AD203B41FA5}">
                          <a16:colId xmlns:a16="http://schemas.microsoft.com/office/drawing/2014/main" val="20001"/>
                        </a:ext>
                      </a:extLst>
                    </a:gridCol>
                  </a:tblGrid>
                  <a:tr h="365760">
                    <a:tc>
                      <a:txBody>
                        <a:bodyPr/>
                        <a:lstStyle/>
                        <a:p>
                          <a:endParaRPr lang="en-US"/>
                        </a:p>
                      </a:txBody>
                      <a:tcPr>
                        <a:blipFill>
                          <a:blip r:embed="rId7"/>
                          <a:stretch>
                            <a:fillRect l="-1408" r="-121127" b="-227586"/>
                          </a:stretch>
                        </a:blipFill>
                      </a:tcPr>
                    </a:tc>
                    <a:tc>
                      <a:txBody>
                        <a:bodyPr/>
                        <a:lstStyle/>
                        <a:p>
                          <a:endParaRPr lang="en-US"/>
                        </a:p>
                      </a:txBody>
                      <a:tcPr>
                        <a:blipFill>
                          <a:blip r:embed="rId7"/>
                          <a:stretch>
                            <a:fillRect l="-85714" r="-2381"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408" t="-96667" r="-121127"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408" t="-203448" r="-121127"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extLst>
                  <p:ext uri="{D42A27DB-BD31-4B8C-83A1-F6EECF244321}">
                    <p14:modId xmlns:p14="http://schemas.microsoft.com/office/powerpoint/2010/main" val="2871829730"/>
                  </p:ext>
                </p:extLst>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𝑐𝑎𝑣𝑖𝑡𝑦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Choice>
        <mc:Fallback xmlns="">
          <p:graphicFrame>
            <p:nvGraphicFramePr>
              <p:cNvPr id="14" name="Table 13">
                <a:extLst>
                  <a:ext uri="{FF2B5EF4-FFF2-40B4-BE49-F238E27FC236}">
                    <a16:creationId xmlns:a16="http://schemas.microsoft.com/office/drawing/2014/main" id="{9A67223C-0B84-9148-8BA8-BF5099A9EBD6}"/>
                  </a:ext>
                </a:extLst>
              </p:cNvPr>
              <p:cNvGraphicFramePr>
                <a:graphicFrameLocks noGrp="1"/>
              </p:cNvGraphicFramePr>
              <p:nvPr>
                <p:extLst>
                  <p:ext uri="{D42A27DB-BD31-4B8C-83A1-F6EECF244321}">
                    <p14:modId xmlns:p14="http://schemas.microsoft.com/office/powerpoint/2010/main" val="2871829730"/>
                  </p:ext>
                </p:extLst>
              </p:nvPr>
            </p:nvGraphicFramePr>
            <p:xfrm>
              <a:off x="8405908" y="2079753"/>
              <a:ext cx="3091548" cy="736600"/>
            </p:xfrm>
            <a:graphic>
              <a:graphicData uri="http://schemas.openxmlformats.org/drawingml/2006/table">
                <a:tbl>
                  <a:tblPr firstRow="1" bandRow="1">
                    <a:tableStyleId>{5C22544A-7EE6-4342-B048-85BDC9FD1C3A}</a:tableStyleId>
                  </a:tblPr>
                  <a:tblGrid>
                    <a:gridCol w="1511692">
                      <a:extLst>
                        <a:ext uri="{9D8B030D-6E8A-4147-A177-3AD203B41FA5}">
                          <a16:colId xmlns:a16="http://schemas.microsoft.com/office/drawing/2014/main" val="20000"/>
                        </a:ext>
                      </a:extLst>
                    </a:gridCol>
                    <a:gridCol w="1579856">
                      <a:extLst>
                        <a:ext uri="{9D8B030D-6E8A-4147-A177-3AD203B41FA5}">
                          <a16:colId xmlns:a16="http://schemas.microsoft.com/office/drawing/2014/main" val="275721143"/>
                        </a:ext>
                      </a:extLst>
                    </a:gridCol>
                  </a:tblGrid>
                  <a:tr h="365760">
                    <a:tc>
                      <a:txBody>
                        <a:bodyPr/>
                        <a:lstStyle/>
                        <a:p>
                          <a:endParaRPr lang="en-US"/>
                        </a:p>
                      </a:txBody>
                      <a:tcPr>
                        <a:blipFill>
                          <a:blip r:embed="rId8"/>
                          <a:stretch>
                            <a:fillRect l="-833" r="-105000" b="-127586"/>
                          </a:stretch>
                        </a:blipFill>
                      </a:tcPr>
                    </a:tc>
                    <a:tc>
                      <a:txBody>
                        <a:bodyPr/>
                        <a:lstStyle/>
                        <a:p>
                          <a:endParaRPr lang="en-US"/>
                        </a:p>
                      </a:txBody>
                      <a:tcPr>
                        <a:blipFill>
                          <a:blip r:embed="rId8"/>
                          <a:stretch>
                            <a:fillRect l="-96800" r="-800"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.80</a:t>
                          </a:r>
                        </a:p>
                      </a:txBody>
                      <a:tcPr/>
                    </a:tc>
                    <a:extLst>
                      <a:ext uri="{0D108BD9-81ED-4DB2-BD59-A6C34878D82A}">
                        <a16:rowId xmlns:a16="http://schemas.microsoft.com/office/drawing/2014/main" val="10001"/>
                      </a:ext>
                    </a:extLst>
                  </a:tr>
                </a:tbl>
              </a:graphicData>
            </a:graphic>
          </p:graphicFrame>
        </mc:Fallback>
      </mc:AlternateContent>
      <p:cxnSp>
        <p:nvCxnSpPr>
          <p:cNvPr id="15" name="Straight Arrow Connector 14">
            <a:extLst>
              <a:ext uri="{FF2B5EF4-FFF2-40B4-BE49-F238E27FC236}">
                <a16:creationId xmlns:a16="http://schemas.microsoft.com/office/drawing/2014/main" id="{8078CBFD-67DC-BC46-8A9D-76DB3F5818D8}"/>
              </a:ext>
            </a:extLst>
          </p:cNvPr>
          <p:cNvCxnSpPr>
            <a:cxnSpLocks/>
          </p:cNvCxnSpPr>
          <p:nvPr/>
        </p:nvCxnSpPr>
        <p:spPr>
          <a:xfrm>
            <a:off x="7607196" y="1658235"/>
            <a:ext cx="654144" cy="40927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A899F748-B7B1-554D-8388-A9A4C688D65F}"/>
              </a:ext>
            </a:extLst>
          </p:cNvPr>
          <p:cNvGraphicFramePr>
            <a:graphicFrameLocks noGrp="1"/>
          </p:cNvGraphicFramePr>
          <p:nvPr>
            <p:extLst>
              <p:ext uri="{D42A27DB-BD31-4B8C-83A1-F6EECF244321}">
                <p14:modId xmlns:p14="http://schemas.microsoft.com/office/powerpoint/2010/main" val="4234989636"/>
              </p:ext>
            </p:extLst>
          </p:nvPr>
        </p:nvGraphicFramePr>
        <p:xfrm>
          <a:off x="0" y="3649638"/>
          <a:ext cx="4715201" cy="736600"/>
        </p:xfrm>
        <a:graphic>
          <a:graphicData uri="http://schemas.openxmlformats.org/drawingml/2006/table">
            <a:tbl>
              <a:tblPr firstRow="1" bandRow="1">
                <a:tableStyleId>{5C22544A-7EE6-4342-B048-85BDC9FD1C3A}</a:tableStyleId>
              </a:tblPr>
              <a:tblGrid>
                <a:gridCol w="1193359">
                  <a:extLst>
                    <a:ext uri="{9D8B030D-6E8A-4147-A177-3AD203B41FA5}">
                      <a16:colId xmlns:a16="http://schemas.microsoft.com/office/drawing/2014/main" val="685947728"/>
                    </a:ext>
                  </a:extLst>
                </a:gridCol>
                <a:gridCol w="1116589">
                  <a:extLst>
                    <a:ext uri="{9D8B030D-6E8A-4147-A177-3AD203B41FA5}">
                      <a16:colId xmlns:a16="http://schemas.microsoft.com/office/drawing/2014/main" val="2120487095"/>
                    </a:ext>
                  </a:extLst>
                </a:gridCol>
                <a:gridCol w="1220978">
                  <a:extLst>
                    <a:ext uri="{9D8B030D-6E8A-4147-A177-3AD203B41FA5}">
                      <a16:colId xmlns:a16="http://schemas.microsoft.com/office/drawing/2014/main" val="144904713"/>
                    </a:ext>
                  </a:extLst>
                </a:gridCol>
                <a:gridCol w="1184275">
                  <a:extLst>
                    <a:ext uri="{9D8B030D-6E8A-4147-A177-3AD203B41FA5}">
                      <a16:colId xmlns:a16="http://schemas.microsoft.com/office/drawing/2014/main" val="2378687789"/>
                    </a:ext>
                  </a:extLst>
                </a:gridCol>
              </a:tblGrid>
              <a:tr h="0">
                <a:tc>
                  <a:txBody>
                    <a:bodyPr/>
                    <a:lstStyle/>
                    <a:p>
                      <a:r>
                        <a:rPr lang="en-US" b="0" i="1" dirty="0"/>
                        <a:t>P(sunny)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P(rainy)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P(cloudy)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P(snowy)</a:t>
                      </a:r>
                    </a:p>
                  </a:txBody>
                  <a:tcPr/>
                </a:tc>
                <a:extLst>
                  <a:ext uri="{0D108BD9-81ED-4DB2-BD59-A6C34878D82A}">
                    <a16:rowId xmlns:a16="http://schemas.microsoft.com/office/drawing/2014/main" val="3708759289"/>
                  </a:ext>
                </a:extLst>
              </a:tr>
              <a:tr h="370840">
                <a:tc>
                  <a:txBody>
                    <a:bodyPr/>
                    <a:lstStyle/>
                    <a:p>
                      <a:pPr algn="ctr"/>
                      <a:r>
                        <a:rPr lang="en-US" dirty="0"/>
                        <a:t>0.60</a:t>
                      </a:r>
                    </a:p>
                  </a:txBody>
                  <a:tcPr/>
                </a:tc>
                <a:tc>
                  <a:txBody>
                    <a:bodyPr/>
                    <a:lstStyle/>
                    <a:p>
                      <a:pPr algn="ctr"/>
                      <a:r>
                        <a:rPr lang="en-US" dirty="0"/>
                        <a:t>0.10</a:t>
                      </a:r>
                    </a:p>
                  </a:txBody>
                  <a:tcPr/>
                </a:tc>
                <a:tc>
                  <a:txBody>
                    <a:bodyPr/>
                    <a:lstStyle/>
                    <a:p>
                      <a:pPr algn="ctr"/>
                      <a:r>
                        <a:rPr lang="en-US" dirty="0"/>
                        <a:t>0.29</a:t>
                      </a:r>
                    </a:p>
                  </a:txBody>
                  <a:tcPr/>
                </a:tc>
                <a:tc>
                  <a:txBody>
                    <a:bodyPr/>
                    <a:lstStyle/>
                    <a:p>
                      <a:pPr algn="ctr"/>
                      <a:r>
                        <a:rPr lang="en-US" dirty="0"/>
                        <a:t>0.01</a:t>
                      </a:r>
                    </a:p>
                  </a:txBody>
                  <a:tcPr/>
                </a:tc>
                <a:extLst>
                  <a:ext uri="{0D108BD9-81ED-4DB2-BD59-A6C34878D82A}">
                    <a16:rowId xmlns:a16="http://schemas.microsoft.com/office/drawing/2014/main" val="441180712"/>
                  </a:ext>
                </a:extLst>
              </a:tr>
            </a:tbl>
          </a:graphicData>
        </a:graphic>
      </p:graphicFrame>
    </p:spTree>
    <p:extLst>
      <p:ext uri="{BB962C8B-B14F-4D97-AF65-F5344CB8AC3E}">
        <p14:creationId xmlns:p14="http://schemas.microsoft.com/office/powerpoint/2010/main" val="24855324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8894026" cy="3849624"/>
              </a:xfrm>
            </p:spPr>
            <p:txBody>
              <a:bodyPr>
                <a:normAutofit fontScale="92500"/>
              </a:bodyPr>
              <a:lstStyle/>
              <a:p>
                <a:r>
                  <a:rPr lang="en-US" sz="2400" dirty="0">
                    <a:latin typeface="Helvetica" pitchFamily="2" charset="0"/>
                  </a:rPr>
                  <a:t>Say you have a coin, and you want to test whether or not its fair.</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𝐶𝑜𝑖𝑛</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h𝑒𝑎𝑑𝑠</m:t>
                          </m:r>
                          <m:r>
                            <a:rPr lang="en-US" sz="2400" i="1">
                              <a:latin typeface="Cambria Math" panose="02040503050406030204" pitchFamily="18" charset="0"/>
                            </a:rPr>
                            <m:t>,</m:t>
                          </m:r>
                          <m:r>
                            <a:rPr lang="en-US" sz="2400" i="1">
                              <a:latin typeface="Cambria Math" panose="02040503050406030204" pitchFamily="18" charset="0"/>
                            </a:rPr>
                            <m:t>𝑡𝑎𝑖𝑙𝑠</m:t>
                          </m:r>
                        </m:e>
                      </m:d>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We flip a total of a thousand times, and get:</a:t>
                </a:r>
              </a:p>
              <a:p>
                <a:pPr marL="0" indent="0">
                  <a:buNone/>
                </a:pPr>
                <a:endParaRPr lang="en-US" sz="20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𝐶𝑜𝑖𝑛</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508</m:t>
                          </m:r>
                          <m:r>
                            <a:rPr lang="en-US" sz="2000" i="1">
                              <a:latin typeface="Cambria Math" panose="02040503050406030204" pitchFamily="18" charset="0"/>
                            </a:rPr>
                            <m:t>,</m:t>
                          </m:r>
                          <m:r>
                            <a:rPr lang="en-US" sz="2000" b="0" i="1" smtClean="0">
                              <a:latin typeface="Cambria Math" panose="02040503050406030204" pitchFamily="18" charset="0"/>
                            </a:rPr>
                            <m:t>492</m:t>
                          </m:r>
                        </m:e>
                      </m:d>
                    </m:oMath>
                  </m:oMathPara>
                </a14:m>
                <a:endParaRPr lang="en-US" sz="2200" dirty="0">
                  <a:latin typeface="Helvetica" pitchFamily="2" charset="0"/>
                </a:endParaRPr>
              </a:p>
              <a:p>
                <a:pPr marL="0" indent="0">
                  <a:buNone/>
                </a:pPr>
                <a:endParaRPr lang="en-US" sz="2200" dirty="0">
                  <a:latin typeface="Helvetica" pitchFamily="2" charset="0"/>
                </a:endParaRPr>
              </a:p>
              <a:p>
                <a:pPr marL="0" indent="0" algn="ctr">
                  <a:buNone/>
                </a:pPr>
                <a:r>
                  <a:rPr lang="en-US" sz="2200" dirty="0">
                    <a:latin typeface="Helvetica" pitchFamily="2" charset="0"/>
                  </a:rPr>
                  <a:t>(50.8 percent chance of heads, 49.2 percent chance of tails)</a:t>
                </a: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8894026" cy="3849624"/>
              </a:xfrm>
              <a:blipFill>
                <a:blip r:embed="rId3"/>
                <a:stretch>
                  <a:fillRect l="-856"/>
                </a:stretch>
              </a:blipFill>
            </p:spPr>
            <p:txBody>
              <a:bodyPr/>
              <a:lstStyle/>
              <a:p>
                <a:r>
                  <a:rPr lang="en-US">
                    <a:noFill/>
                  </a:rPr>
                  <a:t> </a:t>
                </a:r>
              </a:p>
            </p:txBody>
          </p:sp>
        </mc:Fallback>
      </mc:AlternateContent>
      <p:pic>
        <p:nvPicPr>
          <p:cNvPr id="4" name="Picture 2" descr="http://www.grahamscoins.com/coin_flip_copy.png">
            <a:extLst>
              <a:ext uri="{FF2B5EF4-FFF2-40B4-BE49-F238E27FC236}">
                <a16:creationId xmlns:a16="http://schemas.microsoft.com/office/drawing/2014/main" id="{0CD9998D-44A4-2240-AE9C-5A1783F0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826" y="401089"/>
            <a:ext cx="190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07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8894026" cy="3849624"/>
              </a:xfrm>
            </p:spPr>
            <p:txBody>
              <a:bodyPr>
                <a:normAutofit fontScale="92500"/>
              </a:bodyPr>
              <a:lstStyle/>
              <a:p>
                <a:r>
                  <a:rPr lang="en-US" sz="2400" dirty="0">
                    <a:latin typeface="Helvetica" pitchFamily="2" charset="0"/>
                  </a:rPr>
                  <a:t>Say you have a coin, and you want to test whether or not its fair.</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𝐶𝑜𝑖𝑛</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h𝑒𝑎𝑑𝑠</m:t>
                          </m:r>
                          <m:r>
                            <a:rPr lang="en-US" sz="2400" i="1">
                              <a:latin typeface="Cambria Math" panose="02040503050406030204" pitchFamily="18" charset="0"/>
                            </a:rPr>
                            <m:t>,</m:t>
                          </m:r>
                          <m:r>
                            <a:rPr lang="en-US" sz="2400" i="1">
                              <a:latin typeface="Cambria Math" panose="02040503050406030204" pitchFamily="18" charset="0"/>
                            </a:rPr>
                            <m:t>𝑡𝑎𝑖𝑙𝑠</m:t>
                          </m:r>
                        </m:e>
                      </m:d>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We flip a total of infinity times…</a:t>
                </a:r>
              </a:p>
              <a:p>
                <a:endParaRPr lang="en-US" sz="20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𝐶𝑜𝑖𝑛</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0.5, 0.5</m:t>
                          </m:r>
                        </m:e>
                      </m:d>
                    </m:oMath>
                  </m:oMathPara>
                </a14:m>
                <a:endParaRPr lang="en-US" sz="2200" dirty="0">
                  <a:latin typeface="Helvetica" pitchFamily="2" charset="0"/>
                </a:endParaRPr>
              </a:p>
              <a:p>
                <a:pPr marL="0" indent="0">
                  <a:buNone/>
                </a:pPr>
                <a:endParaRPr lang="en-US" sz="2200" dirty="0">
                  <a:latin typeface="Helvetica" pitchFamily="2" charset="0"/>
                </a:endParaRPr>
              </a:p>
              <a:p>
                <a:pPr marL="0" indent="0" algn="ctr">
                  <a:buNone/>
                </a:pPr>
                <a:r>
                  <a:rPr lang="en-US" sz="2200" dirty="0">
                    <a:latin typeface="Helvetica" pitchFamily="2" charset="0"/>
                  </a:rPr>
                  <a:t>(50 percent chance of heads, 50 percent chance of tails)</a:t>
                </a: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8894026" cy="3849624"/>
              </a:xfrm>
              <a:blipFill>
                <a:blip r:embed="rId3"/>
                <a:stretch>
                  <a:fillRect l="-856"/>
                </a:stretch>
              </a:blipFill>
            </p:spPr>
            <p:txBody>
              <a:bodyPr/>
              <a:lstStyle/>
              <a:p>
                <a:r>
                  <a:rPr lang="en-US">
                    <a:noFill/>
                  </a:rPr>
                  <a:t> </a:t>
                </a:r>
              </a:p>
            </p:txBody>
          </p:sp>
        </mc:Fallback>
      </mc:AlternateContent>
      <p:pic>
        <p:nvPicPr>
          <p:cNvPr id="4" name="Picture 2" descr="http://www.grahamscoins.com/coin_flip_copy.png">
            <a:extLst>
              <a:ext uri="{FF2B5EF4-FFF2-40B4-BE49-F238E27FC236}">
                <a16:creationId xmlns:a16="http://schemas.microsoft.com/office/drawing/2014/main" id="{0CD9998D-44A4-2240-AE9C-5A1783F0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826" y="401089"/>
            <a:ext cx="190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310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8894026" cy="3849624"/>
              </a:xfrm>
            </p:spPr>
            <p:txBody>
              <a:bodyPr>
                <a:normAutofit fontScale="92500"/>
              </a:bodyPr>
              <a:lstStyle/>
              <a:p>
                <a:r>
                  <a:rPr lang="en-US" sz="2400" dirty="0">
                    <a:latin typeface="Helvetica" pitchFamily="2" charset="0"/>
                  </a:rPr>
                  <a:t>Say you have a coin, and you want to test whether or not its fair.</a:t>
                </a: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𝐶𝑜𝑖𝑛</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h𝑒𝑎𝑑𝑠</m:t>
                          </m:r>
                          <m:r>
                            <a:rPr lang="en-US" sz="2400" i="1">
                              <a:latin typeface="Cambria Math" panose="02040503050406030204" pitchFamily="18" charset="0"/>
                            </a:rPr>
                            <m:t>,</m:t>
                          </m:r>
                          <m:r>
                            <a:rPr lang="en-US" sz="2400" i="1">
                              <a:latin typeface="Cambria Math" panose="02040503050406030204" pitchFamily="18" charset="0"/>
                            </a:rPr>
                            <m:t>𝑡𝑎𝑖𝑙𝑠</m:t>
                          </m:r>
                        </m:e>
                      </m:d>
                    </m:oMath>
                  </m:oMathPara>
                </a14:m>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We flip a total of infinity times…</a:t>
                </a:r>
              </a:p>
              <a:p>
                <a:endParaRPr lang="en-US" sz="20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𝐏</m:t>
                      </m:r>
                      <m:d>
                        <m:dPr>
                          <m:ctrlPr>
                            <a:rPr lang="en-US" sz="2000" i="1">
                              <a:latin typeface="Cambria Math" panose="02040503050406030204" pitchFamily="18" charset="0"/>
                            </a:rPr>
                          </m:ctrlPr>
                        </m:dPr>
                        <m:e>
                          <m:r>
                            <a:rPr lang="en-US" sz="2000" i="1">
                              <a:latin typeface="Cambria Math" panose="02040503050406030204" pitchFamily="18" charset="0"/>
                            </a:rPr>
                            <m:t>𝐶𝑜𝑖𝑛</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0.5, 0.5</m:t>
                          </m:r>
                        </m:e>
                      </m:d>
                    </m:oMath>
                  </m:oMathPara>
                </a14:m>
                <a:endParaRPr lang="en-US" sz="2200" dirty="0">
                  <a:latin typeface="Helvetica" pitchFamily="2" charset="0"/>
                </a:endParaRPr>
              </a:p>
              <a:p>
                <a:pPr marL="0" indent="0">
                  <a:buNone/>
                </a:pPr>
                <a:endParaRPr lang="en-US" sz="2200" dirty="0">
                  <a:latin typeface="Helvetica" pitchFamily="2" charset="0"/>
                </a:endParaRPr>
              </a:p>
              <a:p>
                <a:pPr marL="0" indent="0" algn="ctr">
                  <a:buNone/>
                </a:pPr>
                <a:r>
                  <a:rPr lang="en-US" sz="2200" dirty="0">
                    <a:latin typeface="Helvetica" pitchFamily="2" charset="0"/>
                  </a:rPr>
                  <a:t>(50 percent chance of heads, 50 percent chance of tails)</a:t>
                </a: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8894026" cy="3849624"/>
              </a:xfrm>
              <a:blipFill>
                <a:blip r:embed="rId3"/>
                <a:stretch>
                  <a:fillRect l="-856"/>
                </a:stretch>
              </a:blipFill>
            </p:spPr>
            <p:txBody>
              <a:bodyPr/>
              <a:lstStyle/>
              <a:p>
                <a:r>
                  <a:rPr lang="en-US">
                    <a:noFill/>
                  </a:rPr>
                  <a:t> </a:t>
                </a:r>
              </a:p>
            </p:txBody>
          </p:sp>
        </mc:Fallback>
      </mc:AlternateContent>
      <p:pic>
        <p:nvPicPr>
          <p:cNvPr id="4" name="Picture 2" descr="http://www.grahamscoins.com/coin_flip_copy.png">
            <a:extLst>
              <a:ext uri="{FF2B5EF4-FFF2-40B4-BE49-F238E27FC236}">
                <a16:creationId xmlns:a16="http://schemas.microsoft.com/office/drawing/2014/main" id="{0CD9998D-44A4-2240-AE9C-5A1783F0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826" y="401089"/>
            <a:ext cx="1905000" cy="24003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0585F4-5E4A-8D44-B9CB-7F658DE738E2}"/>
              </a:ext>
            </a:extLst>
          </p:cNvPr>
          <p:cNvSpPr txBox="1"/>
          <p:nvPr/>
        </p:nvSpPr>
        <p:spPr>
          <a:xfrm>
            <a:off x="1921524" y="5615241"/>
            <a:ext cx="8348952" cy="1200329"/>
          </a:xfrm>
          <a:prstGeom prst="rect">
            <a:avLst/>
          </a:prstGeom>
          <a:noFill/>
        </p:spPr>
        <p:txBody>
          <a:bodyPr wrap="none" rtlCol="0">
            <a:spAutoFit/>
          </a:bodyPr>
          <a:lstStyle/>
          <a:p>
            <a:pPr algn="ctr"/>
            <a:r>
              <a:rPr lang="en-US" dirty="0"/>
              <a:t>The takeaways:</a:t>
            </a:r>
          </a:p>
          <a:p>
            <a:pPr algn="ctr"/>
            <a:r>
              <a:rPr lang="en-US" dirty="0"/>
              <a:t>By taking many samples, we can approximate a probability distribution!</a:t>
            </a:r>
          </a:p>
          <a:p>
            <a:pPr algn="ctr"/>
            <a:r>
              <a:rPr lang="en-US" dirty="0"/>
              <a:t>The more samples we take, the more accurate the approximation becomes!</a:t>
            </a:r>
          </a:p>
          <a:p>
            <a:pPr algn="ctr"/>
            <a:endParaRPr lang="en-US" dirty="0"/>
          </a:p>
        </p:txBody>
      </p:sp>
    </p:spTree>
    <p:extLst>
      <p:ext uri="{BB962C8B-B14F-4D97-AF65-F5344CB8AC3E}">
        <p14:creationId xmlns:p14="http://schemas.microsoft.com/office/powerpoint/2010/main" val="2840181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Lawn Domain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a:bodyPr>
          <a:lstStyle/>
          <a:p>
            <a:r>
              <a:rPr lang="en-US" sz="2400" dirty="0">
                <a:latin typeface="Helvetica" pitchFamily="2" charset="0"/>
              </a:rPr>
              <a:t>Another thrilling domain, with clouds and rain and sprinklers and grass!</a:t>
            </a:r>
          </a:p>
          <a:p>
            <a:endParaRPr lang="en-US" sz="2400" dirty="0">
              <a:latin typeface="Helvetica" pitchFamily="2" charset="0"/>
            </a:endParaRPr>
          </a:p>
          <a:p>
            <a:r>
              <a:rPr lang="en-US" sz="2400" dirty="0">
                <a:latin typeface="Helvetica" pitchFamily="2" charset="0"/>
              </a:rPr>
              <a:t>The weather is cloudy about half the time.</a:t>
            </a:r>
          </a:p>
          <a:p>
            <a:r>
              <a:rPr lang="en-US" sz="2400" dirty="0">
                <a:latin typeface="Helvetica" pitchFamily="2" charset="0"/>
              </a:rPr>
              <a:t>When it is cloudy, it is more likely to rain.</a:t>
            </a:r>
          </a:p>
          <a:p>
            <a:r>
              <a:rPr lang="en-US" sz="2400" dirty="0">
                <a:latin typeface="Helvetica" pitchFamily="2" charset="0"/>
              </a:rPr>
              <a:t>When it is not cloudy, you are more likely to turn on your sprinkler to water your grass.</a:t>
            </a:r>
          </a:p>
          <a:p>
            <a:r>
              <a:rPr lang="en-US" sz="2400" dirty="0">
                <a:latin typeface="Helvetica" pitchFamily="2" charset="0"/>
              </a:rPr>
              <a:t>Both the sprinkler and the rain make grass wet.</a:t>
            </a:r>
            <a:endParaRPr lang="en-US" sz="2200" dirty="0">
              <a:latin typeface="Helvetica" pitchFamily="2" charset="0"/>
            </a:endParaRPr>
          </a:p>
        </p:txBody>
      </p:sp>
      <p:pic>
        <p:nvPicPr>
          <p:cNvPr id="5" name="Picture 4">
            <a:extLst>
              <a:ext uri="{FF2B5EF4-FFF2-40B4-BE49-F238E27FC236}">
                <a16:creationId xmlns:a16="http://schemas.microsoft.com/office/drawing/2014/main" id="{DCF799C9-F3D6-A245-8EB8-75F82E760FBE}"/>
              </a:ext>
            </a:extLst>
          </p:cNvPr>
          <p:cNvPicPr>
            <a:picLocks noChangeAspect="1"/>
          </p:cNvPicPr>
          <p:nvPr/>
        </p:nvPicPr>
        <p:blipFill>
          <a:blip r:embed="rId3"/>
          <a:stretch>
            <a:fillRect/>
          </a:stretch>
        </p:blipFill>
        <p:spPr>
          <a:xfrm>
            <a:off x="9051413" y="0"/>
            <a:ext cx="3140587" cy="2018949"/>
          </a:xfrm>
          <a:prstGeom prst="rect">
            <a:avLst/>
          </a:prstGeom>
        </p:spPr>
      </p:pic>
    </p:spTree>
    <p:extLst>
      <p:ext uri="{BB962C8B-B14F-4D97-AF65-F5344CB8AC3E}">
        <p14:creationId xmlns:p14="http://schemas.microsoft.com/office/powerpoint/2010/main" val="273133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Lawn Domain</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F7305FB-B030-8F43-B8E5-1E884D694FF2}"/>
                  </a:ext>
                </a:extLst>
              </p:cNvPr>
              <p:cNvSpPr/>
              <p:nvPr/>
            </p:nvSpPr>
            <p:spPr>
              <a:xfrm>
                <a:off x="5021980" y="2345059"/>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𝐶𝑙𝑜𝑢𝑑𝑦</m:t>
                      </m:r>
                    </m:oMath>
                  </m:oMathPara>
                </a14:m>
                <a:endParaRPr lang="en-US" dirty="0"/>
              </a:p>
            </p:txBody>
          </p:sp>
        </mc:Choice>
        <mc:Fallback xmlns="">
          <p:sp>
            <p:nvSpPr>
              <p:cNvPr id="6" name="Oval 5">
                <a:extLst>
                  <a:ext uri="{FF2B5EF4-FFF2-40B4-BE49-F238E27FC236}">
                    <a16:creationId xmlns:a16="http://schemas.microsoft.com/office/drawing/2014/main" id="{EF7305FB-B030-8F43-B8E5-1E884D694FF2}"/>
                  </a:ext>
                </a:extLst>
              </p:cNvPr>
              <p:cNvSpPr>
                <a:spLocks noRot="1" noChangeAspect="1" noMove="1" noResize="1" noEditPoints="1" noAdjustHandles="1" noChangeArrowheads="1" noChangeShapeType="1" noTextEdit="1"/>
              </p:cNvSpPr>
              <p:nvPr/>
            </p:nvSpPr>
            <p:spPr>
              <a:xfrm>
                <a:off x="5021980" y="2345059"/>
                <a:ext cx="1695691" cy="636608"/>
              </a:xfrm>
              <a:prstGeom prst="ellipse">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AA693FD-5312-C54E-9EB2-1638D7543DC1}"/>
              </a:ext>
            </a:extLst>
          </p:cNvPr>
          <p:cNvCxnSpPr>
            <a:stCxn id="6" idx="3"/>
            <a:endCxn id="8" idx="7"/>
          </p:cNvCxnSpPr>
          <p:nvPr/>
        </p:nvCxnSpPr>
        <p:spPr>
          <a:xfrm flipH="1">
            <a:off x="5045657"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B610ED9-9AB6-7E40-854D-058F0495A1A3}"/>
                  </a:ext>
                </a:extLst>
              </p:cNvPr>
              <p:cNvSpPr/>
              <p:nvPr/>
            </p:nvSpPr>
            <p:spPr>
              <a:xfrm>
                <a:off x="3598294"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𝑆𝑝𝑟𝑖𝑛𝑘𝑙𝑒𝑟</m:t>
                      </m:r>
                    </m:oMath>
                  </m:oMathPara>
                </a14:m>
                <a:endParaRPr lang="en-US" dirty="0"/>
              </a:p>
            </p:txBody>
          </p:sp>
        </mc:Choice>
        <mc:Fallback xmlns="">
          <p:sp>
            <p:nvSpPr>
              <p:cNvPr id="8" name="Oval 7">
                <a:extLst>
                  <a:ext uri="{FF2B5EF4-FFF2-40B4-BE49-F238E27FC236}">
                    <a16:creationId xmlns:a16="http://schemas.microsoft.com/office/drawing/2014/main" id="{7B610ED9-9AB6-7E40-854D-058F0495A1A3}"/>
                  </a:ext>
                </a:extLst>
              </p:cNvPr>
              <p:cNvSpPr>
                <a:spLocks noRot="1" noChangeAspect="1" noMove="1" noResize="1" noEditPoints="1" noAdjustHandles="1" noChangeArrowheads="1" noChangeShapeType="1" noTextEdit="1"/>
              </p:cNvSpPr>
              <p:nvPr/>
            </p:nvSpPr>
            <p:spPr>
              <a:xfrm>
                <a:off x="3598294" y="3508303"/>
                <a:ext cx="1695691" cy="6366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81C5751-AB9C-984D-A005-21C3AFE7EDF7}"/>
                  </a:ext>
                </a:extLst>
              </p:cNvPr>
              <p:cNvSpPr/>
              <p:nvPr/>
            </p:nvSpPr>
            <p:spPr>
              <a:xfrm>
                <a:off x="6445666" y="3508303"/>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𝑅𝑎𝑖𝑛</m:t>
                      </m:r>
                    </m:oMath>
                  </m:oMathPara>
                </a14:m>
                <a:endParaRPr lang="en-US" dirty="0"/>
              </a:p>
            </p:txBody>
          </p:sp>
        </mc:Choice>
        <mc:Fallback xmlns="">
          <p:sp>
            <p:nvSpPr>
              <p:cNvPr id="9" name="Oval 8">
                <a:extLst>
                  <a:ext uri="{FF2B5EF4-FFF2-40B4-BE49-F238E27FC236}">
                    <a16:creationId xmlns:a16="http://schemas.microsoft.com/office/drawing/2014/main" id="{D81C5751-AB9C-984D-A005-21C3AFE7EDF7}"/>
                  </a:ext>
                </a:extLst>
              </p:cNvPr>
              <p:cNvSpPr>
                <a:spLocks noRot="1" noChangeAspect="1" noMove="1" noResize="1" noEditPoints="1" noAdjustHandles="1" noChangeArrowheads="1" noChangeShapeType="1" noTextEdit="1"/>
              </p:cNvSpPr>
              <p:nvPr/>
            </p:nvSpPr>
            <p:spPr>
              <a:xfrm>
                <a:off x="6445666" y="3508303"/>
                <a:ext cx="1695691" cy="6366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30BA4E8-A9EC-8446-9AA5-A29779F8F1F8}"/>
                  </a:ext>
                </a:extLst>
              </p:cNvPr>
              <p:cNvSpPr/>
              <p:nvPr/>
            </p:nvSpPr>
            <p:spPr>
              <a:xfrm>
                <a:off x="5021980" y="4604971"/>
                <a:ext cx="1695691" cy="63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𝑊𝑒𝑡</m:t>
                      </m:r>
                      <m:r>
                        <a:rPr lang="en-US" b="0" i="1" dirty="0" smtClean="0">
                          <a:latin typeface="Cambria Math" panose="02040503050406030204" pitchFamily="18" charset="0"/>
                        </a:rPr>
                        <m:t> </m:t>
                      </m:r>
                      <m:r>
                        <a:rPr lang="en-US" b="0" i="1" dirty="0" smtClean="0">
                          <a:latin typeface="Cambria Math" panose="02040503050406030204" pitchFamily="18" charset="0"/>
                        </a:rPr>
                        <m:t>𝐺𝑟𝑎𝑠𝑠</m:t>
                      </m:r>
                    </m:oMath>
                  </m:oMathPara>
                </a14:m>
                <a:endParaRPr lang="en-US" dirty="0"/>
              </a:p>
            </p:txBody>
          </p:sp>
        </mc:Choice>
        <mc:Fallback xmlns="">
          <p:sp>
            <p:nvSpPr>
              <p:cNvPr id="10" name="Oval 9">
                <a:extLst>
                  <a:ext uri="{FF2B5EF4-FFF2-40B4-BE49-F238E27FC236}">
                    <a16:creationId xmlns:a16="http://schemas.microsoft.com/office/drawing/2014/main" id="{B30BA4E8-A9EC-8446-9AA5-A29779F8F1F8}"/>
                  </a:ext>
                </a:extLst>
              </p:cNvPr>
              <p:cNvSpPr>
                <a:spLocks noRot="1" noChangeAspect="1" noMove="1" noResize="1" noEditPoints="1" noAdjustHandles="1" noChangeArrowheads="1" noChangeShapeType="1" noTextEdit="1"/>
              </p:cNvSpPr>
              <p:nvPr/>
            </p:nvSpPr>
            <p:spPr>
              <a:xfrm>
                <a:off x="5021980" y="4604971"/>
                <a:ext cx="1695691" cy="636608"/>
              </a:xfrm>
              <a:prstGeom prst="ellipse">
                <a:avLst/>
              </a:prstGeom>
              <a:blipFill>
                <a:blip r:embed="rId6"/>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773A32E-85A0-E147-A233-1CC855BC74BF}"/>
              </a:ext>
            </a:extLst>
          </p:cNvPr>
          <p:cNvCxnSpPr>
            <a:stCxn id="6" idx="5"/>
            <a:endCxn id="9" idx="1"/>
          </p:cNvCxnSpPr>
          <p:nvPr/>
        </p:nvCxnSpPr>
        <p:spPr>
          <a:xfrm>
            <a:off x="6469343" y="2888438"/>
            <a:ext cx="224651" cy="71309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132B50-EDF9-394C-A5F5-655CD59331C3}"/>
              </a:ext>
            </a:extLst>
          </p:cNvPr>
          <p:cNvCxnSpPr>
            <a:stCxn id="8" idx="5"/>
            <a:endCxn id="10" idx="1"/>
          </p:cNvCxnSpPr>
          <p:nvPr/>
        </p:nvCxnSpPr>
        <p:spPr>
          <a:xfrm>
            <a:off x="5045657"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C705DB-660B-544C-B72E-AA3BB5AE0044}"/>
              </a:ext>
            </a:extLst>
          </p:cNvPr>
          <p:cNvCxnSpPr>
            <a:stCxn id="9" idx="3"/>
            <a:endCxn id="10" idx="7"/>
          </p:cNvCxnSpPr>
          <p:nvPr/>
        </p:nvCxnSpPr>
        <p:spPr>
          <a:xfrm flipH="1">
            <a:off x="6469343" y="4051682"/>
            <a:ext cx="224651" cy="64651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extLst>
                  <p:ext uri="{D42A27DB-BD31-4B8C-83A1-F6EECF244321}">
                    <p14:modId xmlns:p14="http://schemas.microsoft.com/office/powerpoint/2010/main" val="2078632575"/>
                  </p:ext>
                </p:extLst>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𝑆</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𝑅</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𝑤𝑒𝑡</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Choice>
        <mc:Fallback xmlns="">
          <p:graphicFrame>
            <p:nvGraphicFramePr>
              <p:cNvPr id="14" name="Table 13">
                <a:extLst>
                  <a:ext uri="{FF2B5EF4-FFF2-40B4-BE49-F238E27FC236}">
                    <a16:creationId xmlns:a16="http://schemas.microsoft.com/office/drawing/2014/main" id="{9CA8F6A0-77E8-C140-BF99-A714CE55B3D0}"/>
                  </a:ext>
                </a:extLst>
              </p:cNvPr>
              <p:cNvGraphicFramePr>
                <a:graphicFrameLocks noGrp="1"/>
              </p:cNvGraphicFramePr>
              <p:nvPr>
                <p:extLst>
                  <p:ext uri="{D42A27DB-BD31-4B8C-83A1-F6EECF244321}">
                    <p14:modId xmlns:p14="http://schemas.microsoft.com/office/powerpoint/2010/main" val="2078632575"/>
                  </p:ext>
                </p:extLst>
              </p:nvPr>
            </p:nvGraphicFramePr>
            <p:xfrm>
              <a:off x="6808149" y="4702472"/>
              <a:ext cx="2254967" cy="1849120"/>
            </p:xfrm>
            <a:graphic>
              <a:graphicData uri="http://schemas.openxmlformats.org/drawingml/2006/table">
                <a:tbl>
                  <a:tblPr firstRow="1" bandRow="1">
                    <a:tableStyleId>{5C22544A-7EE6-4342-B048-85BDC9FD1C3A}</a:tableStyleId>
                  </a:tblPr>
                  <a:tblGrid>
                    <a:gridCol w="663447">
                      <a:extLst>
                        <a:ext uri="{9D8B030D-6E8A-4147-A177-3AD203B41FA5}">
                          <a16:colId xmlns:a16="http://schemas.microsoft.com/office/drawing/2014/main" val="20000"/>
                        </a:ext>
                      </a:extLst>
                    </a:gridCol>
                    <a:gridCol w="671332">
                      <a:extLst>
                        <a:ext uri="{9D8B030D-6E8A-4147-A177-3AD203B41FA5}">
                          <a16:colId xmlns:a16="http://schemas.microsoft.com/office/drawing/2014/main" val="20001"/>
                        </a:ext>
                      </a:extLst>
                    </a:gridCol>
                    <a:gridCol w="920188">
                      <a:extLst>
                        <a:ext uri="{9D8B030D-6E8A-4147-A177-3AD203B41FA5}">
                          <a16:colId xmlns:a16="http://schemas.microsoft.com/office/drawing/2014/main" val="20002"/>
                        </a:ext>
                      </a:extLst>
                    </a:gridCol>
                  </a:tblGrid>
                  <a:tr h="365760">
                    <a:tc>
                      <a:txBody>
                        <a:bodyPr/>
                        <a:lstStyle/>
                        <a:p>
                          <a:endParaRPr lang="en-US"/>
                        </a:p>
                      </a:txBody>
                      <a:tcPr>
                        <a:blipFill>
                          <a:blip r:embed="rId7"/>
                          <a:stretch>
                            <a:fillRect l="-1923" t="-3448" r="-244231" b="-427586"/>
                          </a:stretch>
                        </a:blipFill>
                      </a:tcPr>
                    </a:tc>
                    <a:tc>
                      <a:txBody>
                        <a:bodyPr/>
                        <a:lstStyle/>
                        <a:p>
                          <a:endParaRPr lang="en-US"/>
                        </a:p>
                      </a:txBody>
                      <a:tcPr>
                        <a:blipFill>
                          <a:blip r:embed="rId7"/>
                          <a:stretch>
                            <a:fillRect l="-100000" t="-3448" r="-139623" b="-427586"/>
                          </a:stretch>
                        </a:blipFill>
                      </a:tcPr>
                    </a:tc>
                    <a:tc>
                      <a:txBody>
                        <a:bodyPr/>
                        <a:lstStyle/>
                        <a:p>
                          <a:endParaRPr lang="en-US"/>
                        </a:p>
                      </a:txBody>
                      <a:tcPr>
                        <a:blipFill>
                          <a:blip r:embed="rId7"/>
                          <a:stretch>
                            <a:fillRect l="-145205" t="-3448" r="-1370" b="-4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7"/>
                          <a:stretch>
                            <a:fillRect l="-1923" t="-103448" r="-244231" b="-327586"/>
                          </a:stretch>
                        </a:blipFill>
                      </a:tcPr>
                    </a:tc>
                    <a:tc>
                      <a:txBody>
                        <a:bodyPr/>
                        <a:lstStyle/>
                        <a:p>
                          <a:endParaRPr lang="en-US"/>
                        </a:p>
                      </a:txBody>
                      <a:tcPr>
                        <a:blipFill>
                          <a:blip r:embed="rId7"/>
                          <a:stretch>
                            <a:fillRect l="-100000" t="-103448" r="-139623" b="-3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0.99</a:t>
                          </a:r>
                        </a:p>
                      </a:txBody>
                      <a:tcPr/>
                    </a:tc>
                    <a:extLst>
                      <a:ext uri="{0D108BD9-81ED-4DB2-BD59-A6C34878D82A}">
                        <a16:rowId xmlns:a16="http://schemas.microsoft.com/office/drawing/2014/main" val="10001"/>
                      </a:ext>
                    </a:extLst>
                  </a:tr>
                  <a:tr h="370840">
                    <a:tc>
                      <a:txBody>
                        <a:bodyPr/>
                        <a:lstStyle/>
                        <a:p>
                          <a:endParaRPr lang="en-US"/>
                        </a:p>
                      </a:txBody>
                      <a:tcPr>
                        <a:blipFill>
                          <a:blip r:embed="rId7"/>
                          <a:stretch>
                            <a:fillRect l="-1923" t="-203448" r="-244231" b="-227586"/>
                          </a:stretch>
                        </a:blipFill>
                      </a:tcPr>
                    </a:tc>
                    <a:tc>
                      <a:txBody>
                        <a:bodyPr/>
                        <a:lstStyle/>
                        <a:p>
                          <a:endParaRPr lang="en-US"/>
                        </a:p>
                      </a:txBody>
                      <a:tcPr>
                        <a:blipFill>
                          <a:blip r:embed="rId7"/>
                          <a:stretch>
                            <a:fillRect l="-100000" t="-203448" r="-139623" b="-2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2"/>
                      </a:ext>
                    </a:extLst>
                  </a:tr>
                  <a:tr h="370840">
                    <a:tc>
                      <a:txBody>
                        <a:bodyPr/>
                        <a:lstStyle/>
                        <a:p>
                          <a:endParaRPr lang="en-US"/>
                        </a:p>
                      </a:txBody>
                      <a:tcPr>
                        <a:blipFill>
                          <a:blip r:embed="rId7"/>
                          <a:stretch>
                            <a:fillRect l="-1923" t="-293333" r="-244231" b="-120000"/>
                          </a:stretch>
                        </a:blipFill>
                      </a:tcPr>
                    </a:tc>
                    <a:tc>
                      <a:txBody>
                        <a:bodyPr/>
                        <a:lstStyle/>
                        <a:p>
                          <a:endParaRPr lang="en-US"/>
                        </a:p>
                      </a:txBody>
                      <a:tcPr>
                        <a:blipFill>
                          <a:blip r:embed="rId7"/>
                          <a:stretch>
                            <a:fillRect l="-100000" t="-293333" r="-13962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0.90</a:t>
                          </a:r>
                        </a:p>
                      </a:txBody>
                      <a:tcPr/>
                    </a:tc>
                    <a:extLst>
                      <a:ext uri="{0D108BD9-81ED-4DB2-BD59-A6C34878D82A}">
                        <a16:rowId xmlns:a16="http://schemas.microsoft.com/office/drawing/2014/main" val="10003"/>
                      </a:ext>
                    </a:extLst>
                  </a:tr>
                  <a:tr h="370840">
                    <a:tc>
                      <a:txBody>
                        <a:bodyPr/>
                        <a:lstStyle/>
                        <a:p>
                          <a:endParaRPr lang="en-US"/>
                        </a:p>
                      </a:txBody>
                      <a:tcPr>
                        <a:blipFill>
                          <a:blip r:embed="rId7"/>
                          <a:stretch>
                            <a:fillRect l="-1923" t="-406897" r="-244231" b="-24138"/>
                          </a:stretch>
                        </a:blipFill>
                      </a:tcPr>
                    </a:tc>
                    <a:tc>
                      <a:txBody>
                        <a:bodyPr/>
                        <a:lstStyle/>
                        <a:p>
                          <a:endParaRPr lang="en-US"/>
                        </a:p>
                      </a:txBody>
                      <a:tcPr>
                        <a:blipFill>
                          <a:blip r:embed="rId7"/>
                          <a:stretch>
                            <a:fillRect l="-100000" t="-406897" r="-13962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a:t>
                          </a: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extLst>
                  <p:ext uri="{D42A27DB-BD31-4B8C-83A1-F6EECF244321}">
                    <p14:modId xmlns:p14="http://schemas.microsoft.com/office/powerpoint/2010/main" val="4077054765"/>
                  </p:ext>
                </p:extLst>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Choice>
        <mc:Fallback xmlns="">
          <p:graphicFrame>
            <p:nvGraphicFramePr>
              <p:cNvPr id="15" name="Table 14">
                <a:extLst>
                  <a:ext uri="{FF2B5EF4-FFF2-40B4-BE49-F238E27FC236}">
                    <a16:creationId xmlns:a16="http://schemas.microsoft.com/office/drawing/2014/main" id="{077E6145-7B94-6D41-B409-4E3127712F68}"/>
                  </a:ext>
                </a:extLst>
              </p:cNvPr>
              <p:cNvGraphicFramePr>
                <a:graphicFrameLocks noGrp="1"/>
              </p:cNvGraphicFramePr>
              <p:nvPr>
                <p:extLst>
                  <p:ext uri="{D42A27DB-BD31-4B8C-83A1-F6EECF244321}">
                    <p14:modId xmlns:p14="http://schemas.microsoft.com/office/powerpoint/2010/main" val="4077054765"/>
                  </p:ext>
                </p:extLst>
              </p:nvPr>
            </p:nvGraphicFramePr>
            <p:xfrm>
              <a:off x="5388809" y="1404784"/>
              <a:ext cx="1192859" cy="736600"/>
            </p:xfrm>
            <a:graphic>
              <a:graphicData uri="http://schemas.openxmlformats.org/drawingml/2006/table">
                <a:tbl>
                  <a:tblPr firstRow="1" bandRow="1">
                    <a:tableStyleId>{5C22544A-7EE6-4342-B048-85BDC9FD1C3A}</a:tableStyleId>
                  </a:tblPr>
                  <a:tblGrid>
                    <a:gridCol w="1192859">
                      <a:extLst>
                        <a:ext uri="{9D8B030D-6E8A-4147-A177-3AD203B41FA5}">
                          <a16:colId xmlns:a16="http://schemas.microsoft.com/office/drawing/2014/main" val="20000"/>
                        </a:ext>
                      </a:extLst>
                    </a:gridCol>
                  </a:tblGrid>
                  <a:tr h="365760">
                    <a:tc>
                      <a:txBody>
                        <a:bodyPr/>
                        <a:lstStyle/>
                        <a:p>
                          <a:endParaRPr lang="en-US"/>
                        </a:p>
                      </a:txBody>
                      <a:tcPr>
                        <a:blipFill>
                          <a:blip r:embed="rId8"/>
                          <a:stretch>
                            <a:fillRect l="-1053" t="-3448" r="-1053" b="-127586"/>
                          </a:stretch>
                        </a:blipFill>
                      </a:tcPr>
                    </a:tc>
                    <a:extLst>
                      <a:ext uri="{0D108BD9-81ED-4DB2-BD59-A6C34878D82A}">
                        <a16:rowId xmlns:a16="http://schemas.microsoft.com/office/drawing/2014/main" val="10000"/>
                      </a:ext>
                    </a:extLst>
                  </a:tr>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extLst>
                  <p:ext uri="{D42A27DB-BD31-4B8C-83A1-F6EECF244321}">
                    <p14:modId xmlns:p14="http://schemas.microsoft.com/office/powerpoint/2010/main" val="3573734621"/>
                  </p:ext>
                </p:extLst>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𝑟𝑎𝑖𝑛</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Choice>
        <mc:Fallback xmlns="">
          <p:graphicFrame>
            <p:nvGraphicFramePr>
              <p:cNvPr id="16" name="Table 15">
                <a:extLst>
                  <a:ext uri="{FF2B5EF4-FFF2-40B4-BE49-F238E27FC236}">
                    <a16:creationId xmlns:a16="http://schemas.microsoft.com/office/drawing/2014/main" id="{DE39CBB4-9599-FC4E-AEFE-A35C68CF979E}"/>
                  </a:ext>
                </a:extLst>
              </p:cNvPr>
              <p:cNvGraphicFramePr>
                <a:graphicFrameLocks noGrp="1"/>
              </p:cNvGraphicFramePr>
              <p:nvPr>
                <p:extLst>
                  <p:ext uri="{D42A27DB-BD31-4B8C-83A1-F6EECF244321}">
                    <p14:modId xmlns:p14="http://schemas.microsoft.com/office/powerpoint/2010/main" val="3573734621"/>
                  </p:ext>
                </p:extLst>
              </p:nvPr>
            </p:nvGraphicFramePr>
            <p:xfrm>
              <a:off x="8412481" y="2904932"/>
              <a:ext cx="1761113" cy="1107440"/>
            </p:xfrm>
            <a:graphic>
              <a:graphicData uri="http://schemas.openxmlformats.org/drawingml/2006/table">
                <a:tbl>
                  <a:tblPr firstRow="1" bandRow="1">
                    <a:tableStyleId>{5C22544A-7EE6-4342-B048-85BDC9FD1C3A}</a:tableStyleId>
                  </a:tblPr>
                  <a:tblGrid>
                    <a:gridCol w="690455">
                      <a:extLst>
                        <a:ext uri="{9D8B030D-6E8A-4147-A177-3AD203B41FA5}">
                          <a16:colId xmlns:a16="http://schemas.microsoft.com/office/drawing/2014/main" val="20000"/>
                        </a:ext>
                      </a:extLst>
                    </a:gridCol>
                    <a:gridCol w="1070658">
                      <a:extLst>
                        <a:ext uri="{9D8B030D-6E8A-4147-A177-3AD203B41FA5}">
                          <a16:colId xmlns:a16="http://schemas.microsoft.com/office/drawing/2014/main" val="20001"/>
                        </a:ext>
                      </a:extLst>
                    </a:gridCol>
                  </a:tblGrid>
                  <a:tr h="365760">
                    <a:tc>
                      <a:txBody>
                        <a:bodyPr/>
                        <a:lstStyle/>
                        <a:p>
                          <a:endParaRPr lang="en-US"/>
                        </a:p>
                      </a:txBody>
                      <a:tcPr>
                        <a:blipFill>
                          <a:blip r:embed="rId9"/>
                          <a:stretch>
                            <a:fillRect l="-1818" r="-156364" b="-227586"/>
                          </a:stretch>
                        </a:blipFill>
                      </a:tcPr>
                    </a:tc>
                    <a:tc>
                      <a:txBody>
                        <a:bodyPr/>
                        <a:lstStyle/>
                        <a:p>
                          <a:endParaRPr lang="en-US"/>
                        </a:p>
                      </a:txBody>
                      <a:tcPr>
                        <a:blipFill>
                          <a:blip r:embed="rId9"/>
                          <a:stretch>
                            <a:fillRect l="-65882" r="-117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9"/>
                          <a:stretch>
                            <a:fillRect l="-1818" t="-96667" r="-156364"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0.80</a:t>
                          </a:r>
                        </a:p>
                      </a:txBody>
                      <a:tcPr/>
                    </a:tc>
                    <a:extLst>
                      <a:ext uri="{0D108BD9-81ED-4DB2-BD59-A6C34878D82A}">
                        <a16:rowId xmlns:a16="http://schemas.microsoft.com/office/drawing/2014/main" val="10001"/>
                      </a:ext>
                    </a:extLst>
                  </a:tr>
                  <a:tr h="370840">
                    <a:tc>
                      <a:txBody>
                        <a:bodyPr/>
                        <a:lstStyle/>
                        <a:p>
                          <a:endParaRPr lang="en-US"/>
                        </a:p>
                      </a:txBody>
                      <a:tcPr>
                        <a:blipFill>
                          <a:blip r:embed="rId9"/>
                          <a:stretch>
                            <a:fillRect l="-1818" t="-203448" r="-156364"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0.20</a:t>
                          </a: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3328182961"/>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26367">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m:t>
                                </m:r>
                              </m:oMath>
                            </m:oMathPara>
                          </a14:m>
                          <a:endParaRPr lang="en-US" b="0"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𝑃</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m:t>
                                </m:r>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𝑠𝑝𝑟𝑖𝑛𝑘𝑙𝑒𝑟</m:t>
                                </m:r>
                                <m:r>
                                  <a:rPr lang="en-US" i="1" dirty="0" smtClean="0">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Choice>
        <mc:Fallback xmlns="">
          <p:graphicFrame>
            <p:nvGraphicFramePr>
              <p:cNvPr id="17" name="Table 16">
                <a:extLst>
                  <a:ext uri="{FF2B5EF4-FFF2-40B4-BE49-F238E27FC236}">
                    <a16:creationId xmlns:a16="http://schemas.microsoft.com/office/drawing/2014/main" id="{2149D10E-53AF-4B44-980A-493C0AC1033D}"/>
                  </a:ext>
                </a:extLst>
              </p:cNvPr>
              <p:cNvGraphicFramePr>
                <a:graphicFrameLocks noGrp="1"/>
              </p:cNvGraphicFramePr>
              <p:nvPr>
                <p:extLst>
                  <p:ext uri="{D42A27DB-BD31-4B8C-83A1-F6EECF244321}">
                    <p14:modId xmlns:p14="http://schemas.microsoft.com/office/powerpoint/2010/main" val="3328182961"/>
                  </p:ext>
                </p:extLst>
              </p:nvPr>
            </p:nvGraphicFramePr>
            <p:xfrm>
              <a:off x="1073724" y="3037471"/>
              <a:ext cx="2253446" cy="1107440"/>
            </p:xfrm>
            <a:graphic>
              <a:graphicData uri="http://schemas.openxmlformats.org/drawingml/2006/table">
                <a:tbl>
                  <a:tblPr firstRow="1" bandRow="1">
                    <a:tableStyleId>{5C22544A-7EE6-4342-B048-85BDC9FD1C3A}</a:tableStyleId>
                  </a:tblPr>
                  <a:tblGrid>
                    <a:gridCol w="702439">
                      <a:extLst>
                        <a:ext uri="{9D8B030D-6E8A-4147-A177-3AD203B41FA5}">
                          <a16:colId xmlns:a16="http://schemas.microsoft.com/office/drawing/2014/main" val="20000"/>
                        </a:ext>
                      </a:extLst>
                    </a:gridCol>
                    <a:gridCol w="1551007">
                      <a:extLst>
                        <a:ext uri="{9D8B030D-6E8A-4147-A177-3AD203B41FA5}">
                          <a16:colId xmlns:a16="http://schemas.microsoft.com/office/drawing/2014/main" val="20001"/>
                        </a:ext>
                      </a:extLst>
                    </a:gridCol>
                  </a:tblGrid>
                  <a:tr h="365760">
                    <a:tc>
                      <a:txBody>
                        <a:bodyPr/>
                        <a:lstStyle/>
                        <a:p>
                          <a:endParaRPr lang="en-US"/>
                        </a:p>
                      </a:txBody>
                      <a:tcPr>
                        <a:blipFill>
                          <a:blip r:embed="rId10"/>
                          <a:stretch>
                            <a:fillRect t="-3448" r="-227273" b="-227586"/>
                          </a:stretch>
                        </a:blipFill>
                      </a:tcPr>
                    </a:tc>
                    <a:tc>
                      <a:txBody>
                        <a:bodyPr/>
                        <a:lstStyle/>
                        <a:p>
                          <a:endParaRPr lang="en-US"/>
                        </a:p>
                      </a:txBody>
                      <a:tcPr>
                        <a:blipFill>
                          <a:blip r:embed="rId10"/>
                          <a:stretch>
                            <a:fillRect l="-44715" t="-3448" r="-1626" b="-227586"/>
                          </a:stretch>
                        </a:blipFill>
                      </a:tcPr>
                    </a:tc>
                    <a:extLst>
                      <a:ext uri="{0D108BD9-81ED-4DB2-BD59-A6C34878D82A}">
                        <a16:rowId xmlns:a16="http://schemas.microsoft.com/office/drawing/2014/main" val="10000"/>
                      </a:ext>
                    </a:extLst>
                  </a:tr>
                  <a:tr h="370840">
                    <a:tc>
                      <a:txBody>
                        <a:bodyPr/>
                        <a:lstStyle/>
                        <a:p>
                          <a:endParaRPr lang="en-US"/>
                        </a:p>
                      </a:txBody>
                      <a:tcPr>
                        <a:blipFill>
                          <a:blip r:embed="rId10"/>
                          <a:stretch>
                            <a:fillRect t="-100000" r="-22727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a:t>
                          </a:r>
                        </a:p>
                      </a:txBody>
                      <a:tcPr/>
                    </a:tc>
                    <a:extLst>
                      <a:ext uri="{0D108BD9-81ED-4DB2-BD59-A6C34878D82A}">
                        <a16:rowId xmlns:a16="http://schemas.microsoft.com/office/drawing/2014/main" val="10001"/>
                      </a:ext>
                    </a:extLst>
                  </a:tr>
                  <a:tr h="370840">
                    <a:tc>
                      <a:txBody>
                        <a:bodyPr/>
                        <a:lstStyle/>
                        <a:p>
                          <a:endParaRPr lang="en-US"/>
                        </a:p>
                      </a:txBody>
                      <a:tcPr>
                        <a:blipFill>
                          <a:blip r:embed="rId10"/>
                          <a:stretch>
                            <a:fillRect t="-206897" r="-22727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0.50</a:t>
                          </a:r>
                        </a:p>
                      </a:txBody>
                      <a:tcPr/>
                    </a:tc>
                    <a:extLst>
                      <a:ext uri="{0D108BD9-81ED-4DB2-BD59-A6C34878D82A}">
                        <a16:rowId xmlns:a16="http://schemas.microsoft.com/office/drawing/2014/main" val="10002"/>
                      </a:ext>
                    </a:extLst>
                  </a:tr>
                </a:tbl>
              </a:graphicData>
            </a:graphic>
          </p:graphicFrame>
        </mc:Fallback>
      </mc:AlternateContent>
      <p:sp>
        <p:nvSpPr>
          <p:cNvPr id="4" name="TextBox 3">
            <a:extLst>
              <a:ext uri="{FF2B5EF4-FFF2-40B4-BE49-F238E27FC236}">
                <a16:creationId xmlns:a16="http://schemas.microsoft.com/office/drawing/2014/main" id="{82F77806-3449-2349-8D46-547225C18698}"/>
              </a:ext>
            </a:extLst>
          </p:cNvPr>
          <p:cNvSpPr txBox="1"/>
          <p:nvPr/>
        </p:nvSpPr>
        <p:spPr>
          <a:xfrm>
            <a:off x="324464" y="4923275"/>
            <a:ext cx="5619135" cy="1477328"/>
          </a:xfrm>
          <a:prstGeom prst="rect">
            <a:avLst/>
          </a:prstGeom>
          <a:noFill/>
        </p:spPr>
        <p:txBody>
          <a:bodyPr wrap="square" rtlCol="0">
            <a:spAutoFit/>
          </a:bodyPr>
          <a:lstStyle/>
          <a:p>
            <a:r>
              <a:rPr lang="en-US" dirty="0">
                <a:latin typeface="Helvetica" pitchFamily="2" charset="0"/>
              </a:rPr>
              <a:t>So, OK, fine, this network is pretty tiny.</a:t>
            </a:r>
          </a:p>
          <a:p>
            <a:endParaRPr lang="en-US" dirty="0">
              <a:latin typeface="Helvetica" pitchFamily="2" charset="0"/>
            </a:endParaRPr>
          </a:p>
          <a:p>
            <a:r>
              <a:rPr lang="en-US" dirty="0">
                <a:latin typeface="Helvetica" pitchFamily="2" charset="0"/>
              </a:rPr>
              <a:t>For the sake of the following examples, let’s say that this graph is too big for exact inference. i.e., the enumeration tactic we did for the alarm domain.</a:t>
            </a:r>
          </a:p>
        </p:txBody>
      </p:sp>
    </p:spTree>
    <p:extLst>
      <p:ext uri="{BB962C8B-B14F-4D97-AF65-F5344CB8AC3E}">
        <p14:creationId xmlns:p14="http://schemas.microsoft.com/office/powerpoint/2010/main" val="35489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Lawn Query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fontScale="92500" lnSpcReduction="10000"/>
          </a:bodyPr>
          <a:lstStyle/>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(Rain </a:t>
            </a:r>
            <a:r>
              <a:rPr lang="en-US" sz="2400" dirty="0">
                <a:latin typeface="Helvetica" pitchFamily="2" charset="0"/>
              </a:rPr>
              <a:t>| </a:t>
            </a:r>
            <a:r>
              <a:rPr lang="en-US" sz="2400" i="1" dirty="0">
                <a:latin typeface="Helvetica" pitchFamily="2" charset="0"/>
              </a:rPr>
              <a:t>cloudy, wet) </a:t>
            </a:r>
            <a:r>
              <a:rPr lang="en-US" sz="2400" dirty="0">
                <a:latin typeface="Helvetica" pitchFamily="2" charset="0"/>
              </a:rPr>
              <a:t>= ?</a:t>
            </a:r>
          </a:p>
          <a:p>
            <a:endParaRPr lang="en-US" sz="2400" dirty="0">
              <a:latin typeface="Helvetica" pitchFamily="2" charset="0"/>
            </a:endParaRPr>
          </a:p>
          <a:p>
            <a:r>
              <a:rPr lang="en-US" sz="2400" dirty="0">
                <a:latin typeface="Helvetica" pitchFamily="2" charset="0"/>
              </a:rPr>
              <a:t>“Given that it is cloudy outside, and my grass is wet, what are the chances that it rained today?”</a:t>
            </a:r>
          </a:p>
          <a:p>
            <a:endParaRPr lang="en-US" sz="2400" dirty="0">
              <a:latin typeface="Helvetica" pitchFamily="2" charset="0"/>
            </a:endParaRPr>
          </a:p>
          <a:p>
            <a:pPr marL="0" indent="0">
              <a:buNone/>
            </a:pPr>
            <a:r>
              <a:rPr lang="en-US" sz="2400" dirty="0">
                <a:latin typeface="Helvetica" pitchFamily="2" charset="0"/>
              </a:rPr>
              <a:t>Query Variable: </a:t>
            </a:r>
          </a:p>
          <a:p>
            <a:pPr marL="0" indent="0">
              <a:buNone/>
            </a:pPr>
            <a:r>
              <a:rPr lang="en-US" sz="2400" dirty="0">
                <a:latin typeface="Helvetica" pitchFamily="2" charset="0"/>
              </a:rPr>
              <a:t>Evidence Variable(s):</a:t>
            </a:r>
          </a:p>
          <a:p>
            <a:pPr marL="0" indent="0">
              <a:buNone/>
            </a:pPr>
            <a:r>
              <a:rPr lang="en-US" sz="2400" dirty="0">
                <a:latin typeface="Helvetica" pitchFamily="2" charset="0"/>
              </a:rPr>
              <a:t>Hidden Variable(s):</a:t>
            </a:r>
          </a:p>
          <a:p>
            <a:endParaRPr lang="en-US" sz="2400" dirty="0">
              <a:latin typeface="Helvetica" pitchFamily="2" charset="0"/>
            </a:endParaRPr>
          </a:p>
        </p:txBody>
      </p:sp>
      <p:pic>
        <p:nvPicPr>
          <p:cNvPr id="5" name="Picture 4">
            <a:extLst>
              <a:ext uri="{FF2B5EF4-FFF2-40B4-BE49-F238E27FC236}">
                <a16:creationId xmlns:a16="http://schemas.microsoft.com/office/drawing/2014/main" id="{DCF799C9-F3D6-A245-8EB8-75F82E760FBE}"/>
              </a:ext>
            </a:extLst>
          </p:cNvPr>
          <p:cNvPicPr>
            <a:picLocks noChangeAspect="1"/>
          </p:cNvPicPr>
          <p:nvPr/>
        </p:nvPicPr>
        <p:blipFill>
          <a:blip r:embed="rId3"/>
          <a:stretch>
            <a:fillRect/>
          </a:stretch>
        </p:blipFill>
        <p:spPr>
          <a:xfrm>
            <a:off x="9051413" y="0"/>
            <a:ext cx="3140587" cy="201894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2E96B05-29D0-B842-A22C-188CA53B540D}"/>
                  </a:ext>
                </a:extLst>
              </p:cNvPr>
              <p:cNvSpPr txBox="1">
                <a:spLocks/>
              </p:cNvSpPr>
              <p:nvPr/>
            </p:nvSpPr>
            <p:spPr>
              <a:xfrm>
                <a:off x="3932584" y="4359144"/>
                <a:ext cx="5521132" cy="1707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ea typeface="Cambria Math" panose="02040503050406030204" pitchFamily="18" charset="0"/>
                        </a:rPr>
                        <m:t>𝑅𝑎𝑖𝑛</m:t>
                      </m:r>
                    </m:oMath>
                  </m:oMathPara>
                </a14:m>
                <a:endParaRPr lang="en-US"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 xmlns:m="http://schemas.openxmlformats.org/officeDocument/2006/math">
                    <m:r>
                      <a:rPr lang="en-US" i="1" dirty="0" smtClean="0">
                        <a:latin typeface="Cambria Math" panose="02040503050406030204" pitchFamily="18" charset="0"/>
                        <a:ea typeface="Cambria Math" panose="02040503050406030204" pitchFamily="18" charset="0"/>
                      </a:rPr>
                      <m:t>𝐶𝑙𝑜𝑢𝑑𝑦</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𝑡𝑟𝑢𝑒</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rPr>
                      <m:t>𝑊𝑒𝑡</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𝐺𝑟𝑎𝑠𝑠</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𝑡𝑟𝑢𝑒</m:t>
                    </m:r>
                  </m:oMath>
                </a14:m>
                <a:endParaRPr lang="en-US"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r>
                  <a:rPr lang="en-US" i="1" dirty="0">
                    <a:latin typeface="Cambria Math" panose="02040503050406030204" pitchFamily="18" charset="0"/>
                    <a:ea typeface="Cambria Math" panose="02040503050406030204" pitchFamily="18" charset="0"/>
                  </a:rPr>
                  <a:t>Sprinkler</a:t>
                </a:r>
              </a:p>
            </p:txBody>
          </p:sp>
        </mc:Choice>
        <mc:Fallback xmlns="">
          <p:sp>
            <p:nvSpPr>
              <p:cNvPr id="6" name="Content Placeholder 2">
                <a:extLst>
                  <a:ext uri="{FF2B5EF4-FFF2-40B4-BE49-F238E27FC236}">
                    <a16:creationId xmlns:a16="http://schemas.microsoft.com/office/drawing/2014/main" id="{C2E96B05-29D0-B842-A22C-188CA53B540D}"/>
                  </a:ext>
                </a:extLst>
              </p:cNvPr>
              <p:cNvSpPr txBox="1">
                <a:spLocks noRot="1" noChangeAspect="1" noMove="1" noResize="1" noEditPoints="1" noAdjustHandles="1" noChangeArrowheads="1" noChangeShapeType="1" noTextEdit="1"/>
              </p:cNvSpPr>
              <p:nvPr/>
            </p:nvSpPr>
            <p:spPr>
              <a:xfrm>
                <a:off x="3932584" y="4359144"/>
                <a:ext cx="5521132" cy="1707267"/>
              </a:xfrm>
              <a:prstGeom prst="rect">
                <a:avLst/>
              </a:prstGeom>
              <a:blipFill>
                <a:blip r:embed="rId4"/>
                <a:stretch>
                  <a:fillRect l="-2299"/>
                </a:stretch>
              </a:blipFill>
            </p:spPr>
            <p:txBody>
              <a:bodyPr/>
              <a:lstStyle/>
              <a:p>
                <a:r>
                  <a:rPr lang="en-US">
                    <a:noFill/>
                  </a:rPr>
                  <a:t> </a:t>
                </a:r>
              </a:p>
            </p:txBody>
          </p:sp>
        </mc:Fallback>
      </mc:AlternateContent>
    </p:spTree>
    <p:extLst>
      <p:ext uri="{BB962C8B-B14F-4D97-AF65-F5344CB8AC3E}">
        <p14:creationId xmlns:p14="http://schemas.microsoft.com/office/powerpoint/2010/main" val="16928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Lawn Query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fontScale="92500" lnSpcReduction="10000"/>
          </a:bodyPr>
          <a:lstStyle/>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(Rain </a:t>
            </a:r>
            <a:r>
              <a:rPr lang="en-US" sz="2400" dirty="0">
                <a:latin typeface="Helvetica" pitchFamily="2" charset="0"/>
              </a:rPr>
              <a:t>| </a:t>
            </a:r>
            <a:r>
              <a:rPr lang="en-US" sz="2400" i="1" dirty="0">
                <a:latin typeface="Helvetica" pitchFamily="2" charset="0"/>
              </a:rPr>
              <a:t>cloudy, wet) </a:t>
            </a:r>
            <a:r>
              <a:rPr lang="en-US" sz="2400" dirty="0">
                <a:latin typeface="Helvetica" pitchFamily="2" charset="0"/>
              </a:rPr>
              <a:t>= ?</a:t>
            </a:r>
          </a:p>
          <a:p>
            <a:endParaRPr lang="en-US" sz="2400" dirty="0">
              <a:latin typeface="Helvetica" pitchFamily="2" charset="0"/>
            </a:endParaRPr>
          </a:p>
          <a:p>
            <a:r>
              <a:rPr lang="en-US" sz="2400" dirty="0">
                <a:latin typeface="Helvetica" pitchFamily="2" charset="0"/>
              </a:rPr>
              <a:t>“Given that it is cloudy outside, and my grass is wet, what are the chances that it rained today?”</a:t>
            </a:r>
          </a:p>
          <a:p>
            <a:endParaRPr lang="en-US" sz="2400" dirty="0">
              <a:latin typeface="Helvetica" pitchFamily="2" charset="0"/>
            </a:endParaRPr>
          </a:p>
          <a:p>
            <a:pPr marL="0" indent="0">
              <a:buNone/>
            </a:pPr>
            <a:r>
              <a:rPr lang="en-US" sz="2400" dirty="0">
                <a:latin typeface="Helvetica" pitchFamily="2" charset="0"/>
              </a:rPr>
              <a:t>Query Variable: </a:t>
            </a:r>
          </a:p>
          <a:p>
            <a:pPr marL="0" indent="0">
              <a:buNone/>
            </a:pPr>
            <a:r>
              <a:rPr lang="en-US" sz="2400" dirty="0">
                <a:latin typeface="Helvetica" pitchFamily="2" charset="0"/>
              </a:rPr>
              <a:t>Evidence Variable(s):</a:t>
            </a:r>
          </a:p>
          <a:p>
            <a:pPr marL="0" indent="0">
              <a:buNone/>
            </a:pPr>
            <a:r>
              <a:rPr lang="en-US" sz="2400" dirty="0">
                <a:latin typeface="Helvetica" pitchFamily="2" charset="0"/>
              </a:rPr>
              <a:t>Hidden Variable(s):</a:t>
            </a:r>
          </a:p>
          <a:p>
            <a:endParaRPr lang="en-US" sz="2400" dirty="0">
              <a:latin typeface="Helvetica" pitchFamily="2" charset="0"/>
            </a:endParaRPr>
          </a:p>
        </p:txBody>
      </p:sp>
      <p:pic>
        <p:nvPicPr>
          <p:cNvPr id="5" name="Picture 4">
            <a:extLst>
              <a:ext uri="{FF2B5EF4-FFF2-40B4-BE49-F238E27FC236}">
                <a16:creationId xmlns:a16="http://schemas.microsoft.com/office/drawing/2014/main" id="{DCF799C9-F3D6-A245-8EB8-75F82E760FBE}"/>
              </a:ext>
            </a:extLst>
          </p:cNvPr>
          <p:cNvPicPr>
            <a:picLocks noChangeAspect="1"/>
          </p:cNvPicPr>
          <p:nvPr/>
        </p:nvPicPr>
        <p:blipFill>
          <a:blip r:embed="rId3"/>
          <a:stretch>
            <a:fillRect/>
          </a:stretch>
        </p:blipFill>
        <p:spPr>
          <a:xfrm>
            <a:off x="9051413" y="0"/>
            <a:ext cx="3140587" cy="201894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2E96B05-29D0-B842-A22C-188CA53B540D}"/>
                  </a:ext>
                </a:extLst>
              </p:cNvPr>
              <p:cNvSpPr txBox="1">
                <a:spLocks/>
              </p:cNvSpPr>
              <p:nvPr/>
            </p:nvSpPr>
            <p:spPr>
              <a:xfrm>
                <a:off x="3932584" y="4359144"/>
                <a:ext cx="5521132" cy="1707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ea typeface="Cambria Math" panose="02040503050406030204" pitchFamily="18" charset="0"/>
                        </a:rPr>
                        <m:t>𝑅𝑎𝑖𝑛</m:t>
                      </m:r>
                    </m:oMath>
                  </m:oMathPara>
                </a14:m>
                <a:endParaRPr lang="en-US"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 xmlns:m="http://schemas.openxmlformats.org/officeDocument/2006/math">
                    <m:r>
                      <a:rPr lang="en-US" b="0" i="1" smtClean="0">
                        <a:latin typeface="Cambria Math" panose="02040503050406030204" pitchFamily="18" charset="0"/>
                        <a:ea typeface="Cambria Math" panose="02040503050406030204" pitchFamily="18" charset="0"/>
                      </a:rPr>
                      <m:t>𝑐𝑙𝑜𝑢𝑑𝑦</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𝑤𝑒𝑡</m:t>
                    </m:r>
                  </m:oMath>
                </a14:m>
                <a:endParaRPr lang="en-US"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r>
                  <a:rPr lang="en-US" i="1" dirty="0">
                    <a:latin typeface="Cambria Math" panose="02040503050406030204" pitchFamily="18" charset="0"/>
                    <a:ea typeface="Cambria Math" panose="02040503050406030204" pitchFamily="18" charset="0"/>
                  </a:rPr>
                  <a:t>Sprinkler</a:t>
                </a:r>
              </a:p>
            </p:txBody>
          </p:sp>
        </mc:Choice>
        <mc:Fallback xmlns="">
          <p:sp>
            <p:nvSpPr>
              <p:cNvPr id="6" name="Content Placeholder 2">
                <a:extLst>
                  <a:ext uri="{FF2B5EF4-FFF2-40B4-BE49-F238E27FC236}">
                    <a16:creationId xmlns:a16="http://schemas.microsoft.com/office/drawing/2014/main" id="{C2E96B05-29D0-B842-A22C-188CA53B540D}"/>
                  </a:ext>
                </a:extLst>
              </p:cNvPr>
              <p:cNvSpPr txBox="1">
                <a:spLocks noRot="1" noChangeAspect="1" noMove="1" noResize="1" noEditPoints="1" noAdjustHandles="1" noChangeArrowheads="1" noChangeShapeType="1" noTextEdit="1"/>
              </p:cNvSpPr>
              <p:nvPr/>
            </p:nvSpPr>
            <p:spPr>
              <a:xfrm>
                <a:off x="3932584" y="4359144"/>
                <a:ext cx="5521132" cy="1707267"/>
              </a:xfrm>
              <a:prstGeom prst="rect">
                <a:avLst/>
              </a:prstGeom>
              <a:blipFill>
                <a:blip r:embed="rId4"/>
                <a:stretch>
                  <a:fillRect l="-2299"/>
                </a:stretch>
              </a:blipFill>
            </p:spPr>
            <p:txBody>
              <a:bodyPr/>
              <a:lstStyle/>
              <a:p>
                <a:r>
                  <a:rPr lang="en-US">
                    <a:noFill/>
                  </a:rPr>
                  <a:t> </a:t>
                </a:r>
              </a:p>
            </p:txBody>
          </p:sp>
        </mc:Fallback>
      </mc:AlternateContent>
    </p:spTree>
    <p:extLst>
      <p:ext uri="{BB962C8B-B14F-4D97-AF65-F5344CB8AC3E}">
        <p14:creationId xmlns:p14="http://schemas.microsoft.com/office/powerpoint/2010/main" val="8278735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Lawn Query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fontScale="92500" lnSpcReduction="10000"/>
          </a:bodyPr>
          <a:lstStyle/>
          <a:p>
            <a:r>
              <a:rPr lang="en-US" sz="2400" dirty="0">
                <a:latin typeface="Helvetica" pitchFamily="2" charset="0"/>
              </a:rPr>
              <a:t>Query: </a:t>
            </a:r>
            <a:r>
              <a:rPr lang="en-US" sz="2400" b="1" dirty="0">
                <a:latin typeface="Helvetica" pitchFamily="2" charset="0"/>
              </a:rPr>
              <a:t>P</a:t>
            </a:r>
            <a:r>
              <a:rPr lang="en-US" sz="2400" i="1" dirty="0">
                <a:latin typeface="Helvetica" pitchFamily="2" charset="0"/>
              </a:rPr>
              <a:t>(R </a:t>
            </a:r>
            <a:r>
              <a:rPr lang="en-US" sz="2400" dirty="0">
                <a:latin typeface="Helvetica" pitchFamily="2" charset="0"/>
              </a:rPr>
              <a:t>| </a:t>
            </a:r>
            <a:r>
              <a:rPr lang="en-US" sz="2400" i="1" dirty="0">
                <a:latin typeface="Helvetica" pitchFamily="2" charset="0"/>
              </a:rPr>
              <a:t>c, w) </a:t>
            </a:r>
            <a:r>
              <a:rPr lang="en-US" sz="2400" dirty="0">
                <a:latin typeface="Helvetica" pitchFamily="2" charset="0"/>
              </a:rPr>
              <a:t>= ?</a:t>
            </a:r>
          </a:p>
          <a:p>
            <a:endParaRPr lang="en-US" sz="2400" dirty="0">
              <a:latin typeface="Helvetica" pitchFamily="2" charset="0"/>
            </a:endParaRPr>
          </a:p>
          <a:p>
            <a:r>
              <a:rPr lang="en-US" sz="2400" dirty="0">
                <a:latin typeface="Helvetica" pitchFamily="2" charset="0"/>
              </a:rPr>
              <a:t>“Given that it is cloudy outside, and my grass is wet, what are the chances that it rained today?”</a:t>
            </a:r>
          </a:p>
          <a:p>
            <a:endParaRPr lang="en-US" sz="2400" dirty="0">
              <a:latin typeface="Helvetica" pitchFamily="2" charset="0"/>
            </a:endParaRPr>
          </a:p>
          <a:p>
            <a:pPr marL="0" indent="0">
              <a:buNone/>
            </a:pPr>
            <a:r>
              <a:rPr lang="en-US" sz="2400" dirty="0">
                <a:latin typeface="Helvetica" pitchFamily="2" charset="0"/>
              </a:rPr>
              <a:t>Query Variable: </a:t>
            </a:r>
          </a:p>
          <a:p>
            <a:pPr marL="0" indent="0">
              <a:buNone/>
            </a:pPr>
            <a:r>
              <a:rPr lang="en-US" sz="2400" dirty="0">
                <a:latin typeface="Helvetica" pitchFamily="2" charset="0"/>
              </a:rPr>
              <a:t>Evidence Variable(s):</a:t>
            </a:r>
          </a:p>
          <a:p>
            <a:pPr marL="0" indent="0">
              <a:buNone/>
            </a:pPr>
            <a:r>
              <a:rPr lang="en-US" sz="2400" dirty="0">
                <a:latin typeface="Helvetica" pitchFamily="2" charset="0"/>
              </a:rPr>
              <a:t>Hidden Variable(s):</a:t>
            </a:r>
          </a:p>
          <a:p>
            <a:endParaRPr lang="en-US" sz="2400" dirty="0">
              <a:latin typeface="Helvetica" pitchFamily="2" charset="0"/>
            </a:endParaRPr>
          </a:p>
        </p:txBody>
      </p:sp>
      <p:pic>
        <p:nvPicPr>
          <p:cNvPr id="5" name="Picture 4">
            <a:extLst>
              <a:ext uri="{FF2B5EF4-FFF2-40B4-BE49-F238E27FC236}">
                <a16:creationId xmlns:a16="http://schemas.microsoft.com/office/drawing/2014/main" id="{DCF799C9-F3D6-A245-8EB8-75F82E760FBE}"/>
              </a:ext>
            </a:extLst>
          </p:cNvPr>
          <p:cNvPicPr>
            <a:picLocks noChangeAspect="1"/>
          </p:cNvPicPr>
          <p:nvPr/>
        </p:nvPicPr>
        <p:blipFill>
          <a:blip r:embed="rId3"/>
          <a:stretch>
            <a:fillRect/>
          </a:stretch>
        </p:blipFill>
        <p:spPr>
          <a:xfrm>
            <a:off x="9051413" y="0"/>
            <a:ext cx="3140587" cy="201894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2E96B05-29D0-B842-A22C-188CA53B540D}"/>
                  </a:ext>
                </a:extLst>
              </p:cNvPr>
              <p:cNvSpPr txBox="1">
                <a:spLocks/>
              </p:cNvSpPr>
              <p:nvPr/>
            </p:nvSpPr>
            <p:spPr>
              <a:xfrm>
                <a:off x="3932584" y="4359144"/>
                <a:ext cx="5521132" cy="1707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𝑅</m:t>
                      </m:r>
                    </m:oMath>
                  </m:oMathPara>
                </a14:m>
                <a:endParaRPr lang="en-US"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 xmlns:m="http://schemas.openxmlformats.org/officeDocument/2006/math">
                    <m:r>
                      <a:rPr lang="en-US" b="0" i="1" smtClean="0">
                        <a:latin typeface="Cambria Math" panose="02040503050406030204" pitchFamily="18" charset="0"/>
                        <a:ea typeface="Cambria Math" panose="02040503050406030204" pitchFamily="18" charset="0"/>
                      </a:rPr>
                      <m:t>𝑐</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𝑤</m:t>
                    </m:r>
                  </m:oMath>
                </a14:m>
                <a:endParaRPr lang="en-US"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r>
                  <a:rPr lang="en-US" i="1" dirty="0">
                    <a:latin typeface="Cambria Math" panose="02040503050406030204" pitchFamily="18" charset="0"/>
                    <a:ea typeface="Cambria Math" panose="02040503050406030204" pitchFamily="18" charset="0"/>
                  </a:rPr>
                  <a:t>S</a:t>
                </a:r>
              </a:p>
            </p:txBody>
          </p:sp>
        </mc:Choice>
        <mc:Fallback xmlns="">
          <p:sp>
            <p:nvSpPr>
              <p:cNvPr id="6" name="Content Placeholder 2">
                <a:extLst>
                  <a:ext uri="{FF2B5EF4-FFF2-40B4-BE49-F238E27FC236}">
                    <a16:creationId xmlns:a16="http://schemas.microsoft.com/office/drawing/2014/main" id="{C2E96B05-29D0-B842-A22C-188CA53B540D}"/>
                  </a:ext>
                </a:extLst>
              </p:cNvPr>
              <p:cNvSpPr txBox="1">
                <a:spLocks noRot="1" noChangeAspect="1" noMove="1" noResize="1" noEditPoints="1" noAdjustHandles="1" noChangeArrowheads="1" noChangeShapeType="1" noTextEdit="1"/>
              </p:cNvSpPr>
              <p:nvPr/>
            </p:nvSpPr>
            <p:spPr>
              <a:xfrm>
                <a:off x="3932584" y="4359144"/>
                <a:ext cx="5521132" cy="1707267"/>
              </a:xfrm>
              <a:prstGeom prst="rect">
                <a:avLst/>
              </a:prstGeom>
              <a:blipFill>
                <a:blip r:embed="rId4"/>
                <a:stretch>
                  <a:fillRect l="-2299"/>
                </a:stretch>
              </a:blipFill>
            </p:spPr>
            <p:txBody>
              <a:bodyPr/>
              <a:lstStyle/>
              <a:p>
                <a:r>
                  <a:rPr lang="en-US">
                    <a:noFill/>
                  </a:rPr>
                  <a:t> </a:t>
                </a:r>
              </a:p>
            </p:txBody>
          </p:sp>
        </mc:Fallback>
      </mc:AlternateContent>
    </p:spTree>
    <p:extLst>
      <p:ext uri="{BB962C8B-B14F-4D97-AF65-F5344CB8AC3E}">
        <p14:creationId xmlns:p14="http://schemas.microsoft.com/office/powerpoint/2010/main" val="663871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Sampling in Bayes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a:bodyPr>
          <a:lstStyle/>
          <a:p>
            <a:r>
              <a:rPr lang="en-US" sz="2400" dirty="0">
                <a:latin typeface="Helvetica" pitchFamily="2" charset="0"/>
              </a:rPr>
              <a:t>We are going to talk about two ways to estimate probability distributions using direct sampling:</a:t>
            </a:r>
          </a:p>
          <a:p>
            <a:endParaRPr lang="en-US" sz="2400" dirty="0">
              <a:latin typeface="Helvetica" pitchFamily="2" charset="0"/>
            </a:endParaRPr>
          </a:p>
          <a:p>
            <a:r>
              <a:rPr lang="en-US" sz="2400" b="1" dirty="0">
                <a:latin typeface="Helvetica" pitchFamily="2" charset="0"/>
              </a:rPr>
              <a:t>Rejection Sampling</a:t>
            </a:r>
          </a:p>
          <a:p>
            <a:r>
              <a:rPr lang="en-US" sz="2400" b="1" dirty="0">
                <a:latin typeface="Helvetica" pitchFamily="2" charset="0"/>
              </a:rPr>
              <a:t>Likelihood Weighting</a:t>
            </a:r>
          </a:p>
          <a:p>
            <a:endParaRPr lang="en-US" sz="2400" dirty="0">
              <a:latin typeface="Helvetica" pitchFamily="2" charset="0"/>
            </a:endParaRPr>
          </a:p>
        </p:txBody>
      </p:sp>
    </p:spTree>
    <p:extLst>
      <p:ext uri="{BB962C8B-B14F-4D97-AF65-F5344CB8AC3E}">
        <p14:creationId xmlns:p14="http://schemas.microsoft.com/office/powerpoint/2010/main" val="2701345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Rejection Sampling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66439"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Generate the desired number of samples this way:</a:t>
            </a:r>
          </a:p>
          <a:p>
            <a:pPr marL="0" indent="0">
              <a:buNone/>
            </a:pPr>
            <a:r>
              <a:rPr lang="en-US" sz="2400" dirty="0">
                <a:latin typeface="Consolas" panose="020B0609020204030204" pitchFamily="49" charset="0"/>
                <a:cs typeface="Consolas" panose="020B0609020204030204" pitchFamily="49" charset="0"/>
              </a:rPr>
              <a:t>    For each node in topological order:</a:t>
            </a:r>
          </a:p>
          <a:p>
            <a:pPr marL="0" indent="0">
              <a:buNone/>
            </a:pPr>
            <a:r>
              <a:rPr lang="en-US" sz="2400" dirty="0">
                <a:latin typeface="Consolas" panose="020B0609020204030204" pitchFamily="49" charset="0"/>
                <a:cs typeface="Consolas" panose="020B0609020204030204" pitchFamily="49" charset="0"/>
              </a:rPr>
              <a:t>        Randomly sample a value for the variable.</a:t>
            </a:r>
          </a:p>
          <a:p>
            <a:pPr marL="0" indent="0">
              <a:buNone/>
            </a:pPr>
            <a:r>
              <a:rPr lang="en-US" sz="2400" dirty="0">
                <a:latin typeface="Consolas" panose="020B0609020204030204" pitchFamily="49" charset="0"/>
                <a:cs typeface="Consolas" panose="020B0609020204030204" pitchFamily="49" charset="0"/>
              </a:rPr>
              <a:t>Remove all samples inconsistent with the evidence.</a:t>
            </a:r>
          </a:p>
          <a:p>
            <a:pPr marL="0" indent="0">
              <a:buNone/>
            </a:pPr>
            <a:r>
              <a:rPr lang="en-US" sz="2400" dirty="0">
                <a:latin typeface="Consolas" panose="020B0609020204030204" pitchFamily="49" charset="0"/>
                <a:cs typeface="Consolas" panose="020B0609020204030204" pitchFamily="49" charset="0"/>
              </a:rPr>
              <a:t>Add up the remaining samples to estimate the query.</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570967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44417</TotalTime>
  <Words>18713</Words>
  <Application>Microsoft Macintosh PowerPoint</Application>
  <PresentationFormat>Widescreen</PresentationFormat>
  <Paragraphs>3325</Paragraphs>
  <Slides>193</Slides>
  <Notes>170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193</vt:i4>
      </vt:variant>
    </vt:vector>
  </HeadingPairs>
  <TitlesOfParts>
    <vt:vector size="203" baseType="lpstr">
      <vt:lpstr>Arial</vt:lpstr>
      <vt:lpstr>Calibri</vt:lpstr>
      <vt:lpstr>Cambria Math</vt:lpstr>
      <vt:lpstr>Consolas</vt:lpstr>
      <vt:lpstr>Garamond</vt:lpstr>
      <vt:lpstr>Helvetica</vt:lpstr>
      <vt:lpstr>Linux Libertine</vt:lpstr>
      <vt:lpstr>Sagona Book</vt:lpstr>
      <vt:lpstr>Sagona ExtraLight</vt:lpstr>
      <vt:lpstr>SavonVTI</vt:lpstr>
      <vt:lpstr>Introduction to AI, Spring 2023  Probabilistic Inference</vt:lpstr>
      <vt:lpstr>Inference with Full Joint Distribution</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Bayesian Networks</vt:lpstr>
      <vt:lpstr>Bayes Nets</vt:lpstr>
      <vt:lpstr>Bayes Nets Representation.</vt:lpstr>
      <vt:lpstr>Bayes Nets Representation.</vt:lpstr>
      <vt:lpstr>Bayes Nets Representation.</vt:lpstr>
      <vt:lpstr>Bayes Nets Representation.</vt:lpstr>
      <vt:lpstr>Bayes Nets Representation.</vt:lpstr>
      <vt:lpstr>Bayesian Networks</vt:lpstr>
      <vt:lpstr>Bayesian Networks</vt:lpstr>
      <vt:lpstr>Inference in Bayes Net</vt:lpstr>
      <vt:lpstr>Inference in Bayes Net</vt:lpstr>
      <vt:lpstr>The Alarm Domain</vt:lpstr>
      <vt:lpstr>The Alarm Domain</vt:lpstr>
      <vt:lpstr>An Alarm Problem</vt:lpstr>
      <vt:lpstr>An Alarm Problem</vt:lpstr>
      <vt:lpstr>Naïve Bayes</vt:lpstr>
      <vt:lpstr>Naïve Bayes</vt:lpstr>
      <vt:lpstr>Naïve Bayes</vt:lpstr>
      <vt:lpstr>Naïve Bayes</vt:lpstr>
      <vt:lpstr>Naïve Bayes</vt:lpstr>
      <vt:lpstr>Naïve Bayes</vt:lpstr>
      <vt:lpstr>Naïve Bayes</vt:lpstr>
      <vt:lpstr>Naïve Bayes</vt:lpstr>
      <vt:lpstr>Naïve Bayes</vt:lpstr>
      <vt:lpstr>Full Bayes Net</vt:lpstr>
      <vt:lpstr>Full Bayes Net</vt:lpstr>
      <vt:lpstr>Full Bayes Net</vt:lpstr>
      <vt:lpstr>Full Bayes Net</vt:lpstr>
      <vt:lpstr>Full Bayes Net</vt:lpstr>
      <vt:lpstr>Full Bayes Net</vt:lpstr>
      <vt:lpstr>Alarm Problem</vt:lpstr>
      <vt:lpstr>Summing Out</vt:lpstr>
      <vt:lpstr>Summing Out</vt:lpstr>
      <vt:lpstr>Summing Out</vt:lpstr>
      <vt:lpstr>Summing Out</vt:lpstr>
      <vt:lpstr>Summing Out</vt:lpstr>
      <vt:lpstr>Summing Out</vt:lpstr>
      <vt:lpstr>Summing Out</vt:lpstr>
      <vt:lpstr>Summing Out</vt:lpstr>
      <vt:lpstr>Alarm Problem</vt:lpstr>
      <vt:lpstr>Alarm Problem</vt:lpstr>
      <vt:lpstr>Alarm Problem</vt:lpstr>
      <vt:lpstr>Alarm Problem</vt:lpstr>
      <vt:lpstr>Alarm Problem</vt:lpstr>
      <vt:lpstr>Alarm Problem</vt:lpstr>
      <vt:lpstr>Full Bayes Net</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Alarm Problem</vt:lpstr>
      <vt:lpstr>Advanced Bayes Nets</vt:lpstr>
      <vt:lpstr>Estimating Values via Sampling</vt:lpstr>
      <vt:lpstr>Random Sampling</vt:lpstr>
      <vt:lpstr>Random Sampling</vt:lpstr>
      <vt:lpstr>Random Sampling</vt:lpstr>
      <vt:lpstr>Random Sampling</vt:lpstr>
      <vt:lpstr>Random Sampling</vt:lpstr>
      <vt:lpstr>Random Sampling</vt:lpstr>
      <vt:lpstr>Lawn Domain</vt:lpstr>
      <vt:lpstr>Lawn Domain</vt:lpstr>
      <vt:lpstr>Lawn Query</vt:lpstr>
      <vt:lpstr>Lawn Query</vt:lpstr>
      <vt:lpstr>Lawn Query</vt:lpstr>
      <vt:lpstr>Sampling in Bayes Nets</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Rejection Sampling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Likelihood Weighting</vt:lpstr>
      <vt:lpstr>Rejection Sampling vs. Likelihood Weighting</vt:lpstr>
      <vt:lpstr>Inference in a Nutshell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2161</cp:revision>
  <cp:lastPrinted>2020-04-08T04:06:17Z</cp:lastPrinted>
  <dcterms:created xsi:type="dcterms:W3CDTF">2020-01-13T18:17:54Z</dcterms:created>
  <dcterms:modified xsi:type="dcterms:W3CDTF">2023-04-15T18:34:44Z</dcterms:modified>
</cp:coreProperties>
</file>